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7"/>
  </p:notesMasterIdLst>
  <p:sldIdLst>
    <p:sldId id="518" r:id="rId2"/>
    <p:sldId id="484" r:id="rId3"/>
    <p:sldId id="544" r:id="rId4"/>
    <p:sldId id="551" r:id="rId5"/>
    <p:sldId id="501" r:id="rId6"/>
    <p:sldId id="485" r:id="rId7"/>
    <p:sldId id="519" r:id="rId8"/>
    <p:sldId id="504" r:id="rId9"/>
    <p:sldId id="513" r:id="rId10"/>
    <p:sldId id="514" r:id="rId11"/>
    <p:sldId id="516" r:id="rId12"/>
    <p:sldId id="490" r:id="rId13"/>
    <p:sldId id="468" r:id="rId14"/>
    <p:sldId id="482" r:id="rId15"/>
    <p:sldId id="500" r:id="rId16"/>
    <p:sldId id="510" r:id="rId17"/>
    <p:sldId id="526" r:id="rId18"/>
    <p:sldId id="528" r:id="rId19"/>
    <p:sldId id="532" r:id="rId20"/>
    <p:sldId id="481" r:id="rId21"/>
    <p:sldId id="512" r:id="rId22"/>
    <p:sldId id="472" r:id="rId23"/>
    <p:sldId id="474" r:id="rId24"/>
    <p:sldId id="537" r:id="rId25"/>
    <p:sldId id="552" r:id="rId26"/>
  </p:sldIdLst>
  <p:sldSz cx="9144000" cy="6858000" type="screen4x3"/>
  <p:notesSz cx="6797675" cy="9926638"/>
  <p:defaultTextStyle>
    <a:defPPr>
      <a:defRPr lang="de-DE"/>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C4E59F"/>
    <a:srgbClr val="FFCC66"/>
    <a:srgbClr val="4F81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A9577E-4534-4DE5-8DF1-A673A5C1F830}" v="4" dt="2019-04-05T05:53:05.2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20196" autoAdjust="0"/>
    <p:restoredTop sz="85137" autoAdjust="0"/>
  </p:normalViewPr>
  <p:slideViewPr>
    <p:cSldViewPr>
      <p:cViewPr varScale="1">
        <p:scale>
          <a:sx n="98" d="100"/>
          <a:sy n="98" d="100"/>
        </p:scale>
        <p:origin x="1710" y="84"/>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notesViewPr>
    <p:cSldViewPr>
      <p:cViewPr varScale="1">
        <p:scale>
          <a:sx n="90" d="100"/>
          <a:sy n="90" d="100"/>
        </p:scale>
        <p:origin x="266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7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Arbeitsblatt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KaiserRalfMU\AppData\Local\Microsoft\Windows\INetCache\Content.Outlook\W8U6KZSF\Mappe%20(1).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de-DE"/>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2400" dirty="0" err="1" smtClean="0"/>
              <a:t>MThw</a:t>
            </a:r>
            <a:r>
              <a:rPr lang="en-US" sz="2400" dirty="0" smtClean="0"/>
              <a:t> </a:t>
            </a:r>
            <a:r>
              <a:rPr lang="en-US" sz="2400" dirty="0" err="1" smtClean="0"/>
              <a:t>Norderney</a:t>
            </a:r>
            <a:r>
              <a:rPr lang="en-US" sz="2400" dirty="0" smtClean="0"/>
              <a:t> (NHN, cm)</a:t>
            </a:r>
            <a:endParaRPr lang="en-US" sz="2400"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scatterChart>
        <c:scatterStyle val="lineMarker"/>
        <c:varyColors val="0"/>
        <c:ser>
          <c:idx val="0"/>
          <c:order val="0"/>
          <c:tx>
            <c:strRef>
              <c:f>Tabelle1!$B$1</c:f>
              <c:strCache>
                <c:ptCount val="1"/>
                <c:pt idx="0">
                  <c:v>MTHW(NHN)</c:v>
                </c:pt>
              </c:strCache>
            </c:strRef>
          </c:tx>
          <c:spPr>
            <a:ln w="12700" cap="rnd">
              <a:solidFill>
                <a:schemeClr val="bg1">
                  <a:lumMod val="50000"/>
                </a:schemeClr>
              </a:solidFill>
              <a:round/>
            </a:ln>
            <a:effectLst/>
          </c:spPr>
          <c:marker>
            <c:symbol val="circle"/>
            <c:size val="5"/>
            <c:spPr>
              <a:solidFill>
                <a:schemeClr val="accent2"/>
              </a:solidFill>
              <a:ln w="38100">
                <a:solidFill>
                  <a:schemeClr val="accent2"/>
                </a:solidFill>
              </a:ln>
              <a:effectLst/>
            </c:spPr>
          </c:marker>
          <c:trendline>
            <c:spPr>
              <a:ln w="38100" cap="rnd">
                <a:solidFill>
                  <a:schemeClr val="bg1">
                    <a:lumMod val="50000"/>
                  </a:schemeClr>
                </a:solidFill>
                <a:prstDash val="solid"/>
              </a:ln>
              <a:effectLst/>
            </c:spPr>
            <c:trendlineType val="linear"/>
            <c:dispRSqr val="0"/>
            <c:dispEq val="0"/>
          </c:trendline>
          <c:xVal>
            <c:numRef>
              <c:f>Tabelle1!$A$2:$A$129</c:f>
              <c:numCache>
                <c:formatCode>General</c:formatCode>
                <c:ptCount val="128"/>
                <c:pt idx="0">
                  <c:v>1891</c:v>
                </c:pt>
                <c:pt idx="1">
                  <c:v>1892</c:v>
                </c:pt>
                <c:pt idx="2">
                  <c:v>1893</c:v>
                </c:pt>
                <c:pt idx="3">
                  <c:v>1894</c:v>
                </c:pt>
                <c:pt idx="4">
                  <c:v>1895</c:v>
                </c:pt>
                <c:pt idx="5">
                  <c:v>1896</c:v>
                </c:pt>
                <c:pt idx="6">
                  <c:v>1897</c:v>
                </c:pt>
                <c:pt idx="7">
                  <c:v>1898</c:v>
                </c:pt>
                <c:pt idx="8">
                  <c:v>1899</c:v>
                </c:pt>
                <c:pt idx="9">
                  <c:v>1900</c:v>
                </c:pt>
                <c:pt idx="10">
                  <c:v>1901</c:v>
                </c:pt>
                <c:pt idx="11">
                  <c:v>1902</c:v>
                </c:pt>
                <c:pt idx="12">
                  <c:v>1903</c:v>
                </c:pt>
                <c:pt idx="13">
                  <c:v>1904</c:v>
                </c:pt>
                <c:pt idx="14">
                  <c:v>1905</c:v>
                </c:pt>
                <c:pt idx="15">
                  <c:v>1906</c:v>
                </c:pt>
                <c:pt idx="16">
                  <c:v>1907</c:v>
                </c:pt>
                <c:pt idx="17">
                  <c:v>1908</c:v>
                </c:pt>
                <c:pt idx="18">
                  <c:v>1909</c:v>
                </c:pt>
                <c:pt idx="19">
                  <c:v>1910</c:v>
                </c:pt>
                <c:pt idx="20">
                  <c:v>1911</c:v>
                </c:pt>
                <c:pt idx="21">
                  <c:v>1912</c:v>
                </c:pt>
                <c:pt idx="22">
                  <c:v>1913</c:v>
                </c:pt>
                <c:pt idx="23">
                  <c:v>1914</c:v>
                </c:pt>
                <c:pt idx="24">
                  <c:v>1915</c:v>
                </c:pt>
                <c:pt idx="25">
                  <c:v>1916</c:v>
                </c:pt>
                <c:pt idx="26">
                  <c:v>1917</c:v>
                </c:pt>
                <c:pt idx="27">
                  <c:v>1918</c:v>
                </c:pt>
                <c:pt idx="28">
                  <c:v>1919</c:v>
                </c:pt>
                <c:pt idx="29">
                  <c:v>1920</c:v>
                </c:pt>
                <c:pt idx="30">
                  <c:v>1921</c:v>
                </c:pt>
                <c:pt idx="31">
                  <c:v>1922</c:v>
                </c:pt>
                <c:pt idx="32">
                  <c:v>1923</c:v>
                </c:pt>
                <c:pt idx="33">
                  <c:v>1924</c:v>
                </c:pt>
                <c:pt idx="34">
                  <c:v>1925</c:v>
                </c:pt>
                <c:pt idx="35">
                  <c:v>1926</c:v>
                </c:pt>
                <c:pt idx="36">
                  <c:v>1927</c:v>
                </c:pt>
                <c:pt idx="37">
                  <c:v>1928</c:v>
                </c:pt>
                <c:pt idx="38">
                  <c:v>1929</c:v>
                </c:pt>
                <c:pt idx="39">
                  <c:v>1930</c:v>
                </c:pt>
                <c:pt idx="40">
                  <c:v>1931</c:v>
                </c:pt>
                <c:pt idx="41">
                  <c:v>1932</c:v>
                </c:pt>
                <c:pt idx="42">
                  <c:v>1933</c:v>
                </c:pt>
                <c:pt idx="43">
                  <c:v>1934</c:v>
                </c:pt>
                <c:pt idx="44">
                  <c:v>1935</c:v>
                </c:pt>
                <c:pt idx="45">
                  <c:v>1936</c:v>
                </c:pt>
                <c:pt idx="46">
                  <c:v>1937</c:v>
                </c:pt>
                <c:pt idx="47">
                  <c:v>1938</c:v>
                </c:pt>
                <c:pt idx="48">
                  <c:v>1939</c:v>
                </c:pt>
                <c:pt idx="49">
                  <c:v>1940</c:v>
                </c:pt>
                <c:pt idx="50">
                  <c:v>1941</c:v>
                </c:pt>
                <c:pt idx="51">
                  <c:v>1942</c:v>
                </c:pt>
                <c:pt idx="52">
                  <c:v>1943</c:v>
                </c:pt>
                <c:pt idx="53">
                  <c:v>1944</c:v>
                </c:pt>
                <c:pt idx="54">
                  <c:v>1945</c:v>
                </c:pt>
                <c:pt idx="55">
                  <c:v>1946</c:v>
                </c:pt>
                <c:pt idx="56">
                  <c:v>1947</c:v>
                </c:pt>
                <c:pt idx="57">
                  <c:v>1948</c:v>
                </c:pt>
                <c:pt idx="58">
                  <c:v>1949</c:v>
                </c:pt>
                <c:pt idx="59">
                  <c:v>1950</c:v>
                </c:pt>
                <c:pt idx="60">
                  <c:v>1951</c:v>
                </c:pt>
                <c:pt idx="61">
                  <c:v>1952</c:v>
                </c:pt>
                <c:pt idx="62">
                  <c:v>1953</c:v>
                </c:pt>
                <c:pt idx="63">
                  <c:v>1954</c:v>
                </c:pt>
                <c:pt idx="64">
                  <c:v>1955</c:v>
                </c:pt>
                <c:pt idx="65">
                  <c:v>1956</c:v>
                </c:pt>
                <c:pt idx="66">
                  <c:v>1957</c:v>
                </c:pt>
                <c:pt idx="67">
                  <c:v>1958</c:v>
                </c:pt>
                <c:pt idx="68">
                  <c:v>1959</c:v>
                </c:pt>
                <c:pt idx="69">
                  <c:v>1960</c:v>
                </c:pt>
                <c:pt idx="70">
                  <c:v>1961</c:v>
                </c:pt>
                <c:pt idx="71">
                  <c:v>1962</c:v>
                </c:pt>
                <c:pt idx="72">
                  <c:v>1963</c:v>
                </c:pt>
                <c:pt idx="73">
                  <c:v>1964</c:v>
                </c:pt>
                <c:pt idx="74">
                  <c:v>1965</c:v>
                </c:pt>
                <c:pt idx="75">
                  <c:v>1966</c:v>
                </c:pt>
                <c:pt idx="76">
                  <c:v>1967</c:v>
                </c:pt>
                <c:pt idx="77">
                  <c:v>1968</c:v>
                </c:pt>
                <c:pt idx="78">
                  <c:v>1969</c:v>
                </c:pt>
                <c:pt idx="79">
                  <c:v>1970</c:v>
                </c:pt>
                <c:pt idx="80">
                  <c:v>1971</c:v>
                </c:pt>
                <c:pt idx="81">
                  <c:v>1972</c:v>
                </c:pt>
                <c:pt idx="82">
                  <c:v>1973</c:v>
                </c:pt>
                <c:pt idx="83">
                  <c:v>1974</c:v>
                </c:pt>
                <c:pt idx="84">
                  <c:v>1975</c:v>
                </c:pt>
                <c:pt idx="85">
                  <c:v>1976</c:v>
                </c:pt>
                <c:pt idx="86">
                  <c:v>1977</c:v>
                </c:pt>
                <c:pt idx="87">
                  <c:v>1978</c:v>
                </c:pt>
                <c:pt idx="88">
                  <c:v>1979</c:v>
                </c:pt>
                <c:pt idx="89">
                  <c:v>1980</c:v>
                </c:pt>
                <c:pt idx="90">
                  <c:v>1981</c:v>
                </c:pt>
                <c:pt idx="91">
                  <c:v>1982</c:v>
                </c:pt>
                <c:pt idx="92">
                  <c:v>1983</c:v>
                </c:pt>
                <c:pt idx="93">
                  <c:v>1984</c:v>
                </c:pt>
                <c:pt idx="94">
                  <c:v>1985</c:v>
                </c:pt>
                <c:pt idx="95">
                  <c:v>1986</c:v>
                </c:pt>
                <c:pt idx="96">
                  <c:v>1987</c:v>
                </c:pt>
                <c:pt idx="97">
                  <c:v>1988</c:v>
                </c:pt>
                <c:pt idx="98">
                  <c:v>1989</c:v>
                </c:pt>
                <c:pt idx="99">
                  <c:v>1990</c:v>
                </c:pt>
                <c:pt idx="100">
                  <c:v>1991</c:v>
                </c:pt>
                <c:pt idx="101">
                  <c:v>1992</c:v>
                </c:pt>
                <c:pt idx="102">
                  <c:v>1993</c:v>
                </c:pt>
                <c:pt idx="103">
                  <c:v>1994</c:v>
                </c:pt>
                <c:pt idx="104">
                  <c:v>1995</c:v>
                </c:pt>
                <c:pt idx="105">
                  <c:v>1996</c:v>
                </c:pt>
                <c:pt idx="106">
                  <c:v>1997</c:v>
                </c:pt>
                <c:pt idx="107">
                  <c:v>1998</c:v>
                </c:pt>
                <c:pt idx="108">
                  <c:v>1999</c:v>
                </c:pt>
                <c:pt idx="109">
                  <c:v>2000</c:v>
                </c:pt>
                <c:pt idx="110">
                  <c:v>2001</c:v>
                </c:pt>
                <c:pt idx="111">
                  <c:v>2002</c:v>
                </c:pt>
                <c:pt idx="112">
                  <c:v>2003</c:v>
                </c:pt>
                <c:pt idx="113">
                  <c:v>2004</c:v>
                </c:pt>
                <c:pt idx="114">
                  <c:v>2005</c:v>
                </c:pt>
                <c:pt idx="115">
                  <c:v>2006</c:v>
                </c:pt>
                <c:pt idx="116">
                  <c:v>2007</c:v>
                </c:pt>
                <c:pt idx="117">
                  <c:v>2008</c:v>
                </c:pt>
                <c:pt idx="118">
                  <c:v>2009</c:v>
                </c:pt>
                <c:pt idx="119">
                  <c:v>2010</c:v>
                </c:pt>
                <c:pt idx="120">
                  <c:v>2011</c:v>
                </c:pt>
                <c:pt idx="121">
                  <c:v>2012</c:v>
                </c:pt>
                <c:pt idx="122">
                  <c:v>2013</c:v>
                </c:pt>
                <c:pt idx="123">
                  <c:v>2014</c:v>
                </c:pt>
                <c:pt idx="124">
                  <c:v>2015</c:v>
                </c:pt>
                <c:pt idx="125">
                  <c:v>2016</c:v>
                </c:pt>
                <c:pt idx="126">
                  <c:v>2017</c:v>
                </c:pt>
                <c:pt idx="127">
                  <c:v>2018</c:v>
                </c:pt>
              </c:numCache>
            </c:numRef>
          </c:xVal>
          <c:yVal>
            <c:numRef>
              <c:f>Tabelle1!$B$2:$B$129</c:f>
              <c:numCache>
                <c:formatCode>General</c:formatCode>
                <c:ptCount val="128"/>
                <c:pt idx="0">
                  <c:v>83</c:v>
                </c:pt>
                <c:pt idx="1">
                  <c:v>89</c:v>
                </c:pt>
                <c:pt idx="2">
                  <c:v>91</c:v>
                </c:pt>
                <c:pt idx="3">
                  <c:v>89</c:v>
                </c:pt>
                <c:pt idx="4">
                  <c:v>93</c:v>
                </c:pt>
                <c:pt idx="5">
                  <c:v>90</c:v>
                </c:pt>
                <c:pt idx="6">
                  <c:v>88</c:v>
                </c:pt>
                <c:pt idx="7">
                  <c:v>92</c:v>
                </c:pt>
                <c:pt idx="8">
                  <c:v>98</c:v>
                </c:pt>
                <c:pt idx="9">
                  <c:v>93</c:v>
                </c:pt>
                <c:pt idx="10">
                  <c:v>90</c:v>
                </c:pt>
                <c:pt idx="11">
                  <c:v>95</c:v>
                </c:pt>
                <c:pt idx="12">
                  <c:v>100</c:v>
                </c:pt>
                <c:pt idx="13">
                  <c:v>93</c:v>
                </c:pt>
                <c:pt idx="14">
                  <c:v>99</c:v>
                </c:pt>
                <c:pt idx="15">
                  <c:v>97</c:v>
                </c:pt>
                <c:pt idx="16">
                  <c:v>96</c:v>
                </c:pt>
                <c:pt idx="17">
                  <c:v>92</c:v>
                </c:pt>
                <c:pt idx="18">
                  <c:v>94</c:v>
                </c:pt>
                <c:pt idx="19">
                  <c:v>98</c:v>
                </c:pt>
                <c:pt idx="20">
                  <c:v>97</c:v>
                </c:pt>
                <c:pt idx="21">
                  <c:v>100</c:v>
                </c:pt>
                <c:pt idx="22">
                  <c:v>94</c:v>
                </c:pt>
                <c:pt idx="23">
                  <c:v>108</c:v>
                </c:pt>
                <c:pt idx="24">
                  <c:v>94</c:v>
                </c:pt>
                <c:pt idx="25">
                  <c:v>106</c:v>
                </c:pt>
                <c:pt idx="26">
                  <c:v>95</c:v>
                </c:pt>
                <c:pt idx="27">
                  <c:v>101</c:v>
                </c:pt>
                <c:pt idx="28">
                  <c:v>95</c:v>
                </c:pt>
                <c:pt idx="29">
                  <c:v>96</c:v>
                </c:pt>
                <c:pt idx="30">
                  <c:v>95</c:v>
                </c:pt>
                <c:pt idx="31">
                  <c:v>101</c:v>
                </c:pt>
                <c:pt idx="32">
                  <c:v>106</c:v>
                </c:pt>
                <c:pt idx="33">
                  <c:v>104</c:v>
                </c:pt>
                <c:pt idx="34">
                  <c:v>111</c:v>
                </c:pt>
                <c:pt idx="35">
                  <c:v>111</c:v>
                </c:pt>
                <c:pt idx="36">
                  <c:v>109</c:v>
                </c:pt>
                <c:pt idx="37">
                  <c:v>97</c:v>
                </c:pt>
                <c:pt idx="38">
                  <c:v>97</c:v>
                </c:pt>
                <c:pt idx="39">
                  <c:v>99</c:v>
                </c:pt>
                <c:pt idx="40">
                  <c:v>109</c:v>
                </c:pt>
                <c:pt idx="41">
                  <c:v>107</c:v>
                </c:pt>
                <c:pt idx="42">
                  <c:v>102</c:v>
                </c:pt>
                <c:pt idx="43">
                  <c:v>100</c:v>
                </c:pt>
                <c:pt idx="44">
                  <c:v>107</c:v>
                </c:pt>
                <c:pt idx="45">
                  <c:v>107</c:v>
                </c:pt>
                <c:pt idx="46">
                  <c:v>108</c:v>
                </c:pt>
                <c:pt idx="47">
                  <c:v>111</c:v>
                </c:pt>
                <c:pt idx="48">
                  <c:v>104</c:v>
                </c:pt>
                <c:pt idx="49">
                  <c:v>108</c:v>
                </c:pt>
                <c:pt idx="50">
                  <c:v>105</c:v>
                </c:pt>
                <c:pt idx="51">
                  <c:v>101</c:v>
                </c:pt>
                <c:pt idx="52">
                  <c:v>113</c:v>
                </c:pt>
                <c:pt idx="53">
                  <c:v>111</c:v>
                </c:pt>
                <c:pt idx="54">
                  <c:v>112</c:v>
                </c:pt>
                <c:pt idx="55">
                  <c:v>110</c:v>
                </c:pt>
                <c:pt idx="56">
                  <c:v>93</c:v>
                </c:pt>
                <c:pt idx="57">
                  <c:v>111</c:v>
                </c:pt>
                <c:pt idx="58">
                  <c:v>108</c:v>
                </c:pt>
                <c:pt idx="59">
                  <c:v>109</c:v>
                </c:pt>
                <c:pt idx="60">
                  <c:v>102</c:v>
                </c:pt>
                <c:pt idx="61">
                  <c:v>112</c:v>
                </c:pt>
                <c:pt idx="62">
                  <c:v>110</c:v>
                </c:pt>
                <c:pt idx="63">
                  <c:v>106</c:v>
                </c:pt>
                <c:pt idx="64">
                  <c:v>113</c:v>
                </c:pt>
                <c:pt idx="65">
                  <c:v>107</c:v>
                </c:pt>
                <c:pt idx="66">
                  <c:v>107</c:v>
                </c:pt>
                <c:pt idx="67">
                  <c:v>107</c:v>
                </c:pt>
                <c:pt idx="68">
                  <c:v>106</c:v>
                </c:pt>
                <c:pt idx="69">
                  <c:v>100</c:v>
                </c:pt>
                <c:pt idx="70">
                  <c:v>114</c:v>
                </c:pt>
                <c:pt idx="71">
                  <c:v>112</c:v>
                </c:pt>
                <c:pt idx="72">
                  <c:v>97</c:v>
                </c:pt>
                <c:pt idx="73">
                  <c:v>106.3</c:v>
                </c:pt>
                <c:pt idx="74">
                  <c:v>113.3</c:v>
                </c:pt>
                <c:pt idx="75">
                  <c:v>115.3</c:v>
                </c:pt>
                <c:pt idx="76">
                  <c:v>119.3</c:v>
                </c:pt>
                <c:pt idx="77">
                  <c:v>116.3</c:v>
                </c:pt>
                <c:pt idx="78">
                  <c:v>108.3</c:v>
                </c:pt>
                <c:pt idx="79">
                  <c:v>114.3</c:v>
                </c:pt>
                <c:pt idx="80">
                  <c:v>109.3</c:v>
                </c:pt>
                <c:pt idx="81">
                  <c:v>103.3</c:v>
                </c:pt>
                <c:pt idx="82">
                  <c:v>113.3</c:v>
                </c:pt>
                <c:pt idx="83">
                  <c:v>118.3</c:v>
                </c:pt>
                <c:pt idx="84">
                  <c:v>118.3</c:v>
                </c:pt>
                <c:pt idx="85">
                  <c:v>112.3</c:v>
                </c:pt>
                <c:pt idx="86">
                  <c:v>115.3</c:v>
                </c:pt>
                <c:pt idx="87">
                  <c:v>121.3</c:v>
                </c:pt>
                <c:pt idx="88">
                  <c:v>114.3</c:v>
                </c:pt>
                <c:pt idx="89">
                  <c:v>120.3</c:v>
                </c:pt>
                <c:pt idx="90">
                  <c:v>123.3</c:v>
                </c:pt>
                <c:pt idx="91">
                  <c:v>122.3</c:v>
                </c:pt>
                <c:pt idx="92">
                  <c:v>126.3</c:v>
                </c:pt>
                <c:pt idx="93">
                  <c:v>119.3</c:v>
                </c:pt>
                <c:pt idx="94">
                  <c:v>115.3</c:v>
                </c:pt>
                <c:pt idx="95">
                  <c:v>115.3</c:v>
                </c:pt>
                <c:pt idx="96">
                  <c:v>117.3</c:v>
                </c:pt>
                <c:pt idx="97">
                  <c:v>120.3</c:v>
                </c:pt>
                <c:pt idx="98">
                  <c:v>119.3</c:v>
                </c:pt>
                <c:pt idx="99">
                  <c:v>124.3</c:v>
                </c:pt>
                <c:pt idx="100">
                  <c:v>113.3</c:v>
                </c:pt>
                <c:pt idx="101">
                  <c:v>116.3</c:v>
                </c:pt>
                <c:pt idx="102">
                  <c:v>119.3</c:v>
                </c:pt>
                <c:pt idx="103">
                  <c:v>122.3</c:v>
                </c:pt>
                <c:pt idx="104">
                  <c:v>126.3</c:v>
                </c:pt>
                <c:pt idx="105">
                  <c:v>108.3</c:v>
                </c:pt>
                <c:pt idx="106">
                  <c:v>122.3</c:v>
                </c:pt>
                <c:pt idx="107">
                  <c:v>124.3</c:v>
                </c:pt>
                <c:pt idx="108">
                  <c:v>125.3</c:v>
                </c:pt>
                <c:pt idx="109">
                  <c:v>126.3</c:v>
                </c:pt>
                <c:pt idx="110">
                  <c:v>124.3</c:v>
                </c:pt>
                <c:pt idx="111">
                  <c:v>127.3</c:v>
                </c:pt>
                <c:pt idx="112">
                  <c:v>124.3</c:v>
                </c:pt>
                <c:pt idx="113">
                  <c:v>122.3</c:v>
                </c:pt>
                <c:pt idx="114">
                  <c:v>123.3</c:v>
                </c:pt>
                <c:pt idx="115">
                  <c:v>117.3</c:v>
                </c:pt>
                <c:pt idx="116">
                  <c:v>130.30000000000001</c:v>
                </c:pt>
                <c:pt idx="117">
                  <c:v>129.30000000000001</c:v>
                </c:pt>
                <c:pt idx="118">
                  <c:v>120.3</c:v>
                </c:pt>
                <c:pt idx="119">
                  <c:v>120.3</c:v>
                </c:pt>
                <c:pt idx="120">
                  <c:v>122.3</c:v>
                </c:pt>
                <c:pt idx="121">
                  <c:v>126.3</c:v>
                </c:pt>
                <c:pt idx="122">
                  <c:v>116.3</c:v>
                </c:pt>
                <c:pt idx="123">
                  <c:v>126.3</c:v>
                </c:pt>
                <c:pt idx="124">
                  <c:v>126.3</c:v>
                </c:pt>
                <c:pt idx="125">
                  <c:v>128.30000000000001</c:v>
                </c:pt>
                <c:pt idx="126">
                  <c:v>123.3</c:v>
                </c:pt>
                <c:pt idx="127">
                  <c:v>122.3</c:v>
                </c:pt>
              </c:numCache>
            </c:numRef>
          </c:yVal>
          <c:smooth val="0"/>
          <c:extLst xmlns:c16r2="http://schemas.microsoft.com/office/drawing/2015/06/chart">
            <c:ext xmlns:c16="http://schemas.microsoft.com/office/drawing/2014/chart" uri="{C3380CC4-5D6E-409C-BE32-E72D297353CC}">
              <c16:uniqueId val="{00000000-9480-469B-AD81-DAF4E4103B1F}"/>
            </c:ext>
          </c:extLst>
        </c:ser>
        <c:dLbls>
          <c:showLegendKey val="0"/>
          <c:showVal val="0"/>
          <c:showCatName val="0"/>
          <c:showSerName val="0"/>
          <c:showPercent val="0"/>
          <c:showBubbleSize val="0"/>
        </c:dLbls>
        <c:axId val="333220632"/>
        <c:axId val="333222200"/>
      </c:scatterChart>
      <c:valAx>
        <c:axId val="333220632"/>
        <c:scaling>
          <c:orientation val="minMax"/>
          <c:max val="2020"/>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de-DE"/>
          </a:p>
        </c:txPr>
        <c:crossAx val="333222200"/>
        <c:crosses val="autoZero"/>
        <c:crossBetween val="midCat"/>
      </c:valAx>
      <c:valAx>
        <c:axId val="333222200"/>
        <c:scaling>
          <c:orientation val="minMax"/>
          <c:min val="8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de-DE"/>
          </a:p>
        </c:txPr>
        <c:crossAx val="333220632"/>
        <c:crosses val="autoZero"/>
        <c:crossBetween val="midCat"/>
      </c:valAx>
      <c:spPr>
        <a:noFill/>
        <a:ln>
          <a:solidFill>
            <a:schemeClr val="bg1">
              <a:lumMod val="50000"/>
            </a:schemeClr>
          </a:solidFill>
        </a:ln>
        <a:effectLst>
          <a:innerShdw blurRad="63500" dist="50800" dir="8100000">
            <a:prstClr val="black">
              <a:alpha val="50000"/>
            </a:prstClr>
          </a:innerShdw>
        </a:effectLst>
      </c:spPr>
    </c:plotArea>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'[Mappe (1).xlsx]Tabelle1'!$B$8</c:f>
              <c:strCache>
                <c:ptCount val="1"/>
                <c:pt idx="0">
                  <c:v>subtidal</c:v>
                </c:pt>
              </c:strCache>
            </c:strRef>
          </c:tx>
          <c:spPr>
            <a:ln w="31750" cap="rnd" cmpd="sng" algn="ctr">
              <a:solidFill>
                <a:srgbClr val="0070C0"/>
              </a:solidFill>
              <a:round/>
            </a:ln>
            <a:effectLst/>
          </c:spPr>
          <c:marker>
            <c:symbol val="none"/>
          </c:marker>
          <c:cat>
            <c:numRef>
              <c:f>'[Mappe (1).xlsx]Tabelle1'!$A$9:$A$13</c:f>
              <c:numCache>
                <c:formatCode>General</c:formatCode>
                <c:ptCount val="5"/>
                <c:pt idx="0">
                  <c:v>1650</c:v>
                </c:pt>
                <c:pt idx="1">
                  <c:v>1750</c:v>
                </c:pt>
                <c:pt idx="2">
                  <c:v>1850</c:v>
                </c:pt>
                <c:pt idx="3">
                  <c:v>1960</c:v>
                </c:pt>
                <c:pt idx="4">
                  <c:v>2005</c:v>
                </c:pt>
              </c:numCache>
            </c:numRef>
          </c:cat>
          <c:val>
            <c:numRef>
              <c:f>'[Mappe (1).xlsx]Tabelle1'!$B$9:$B$13</c:f>
              <c:numCache>
                <c:formatCode>General</c:formatCode>
                <c:ptCount val="5"/>
                <c:pt idx="0">
                  <c:v>100</c:v>
                </c:pt>
                <c:pt idx="1">
                  <c:v>102.87049399198931</c:v>
                </c:pt>
                <c:pt idx="2">
                  <c:v>102.53671562082775</c:v>
                </c:pt>
                <c:pt idx="3">
                  <c:v>78.838451268357801</c:v>
                </c:pt>
                <c:pt idx="4">
                  <c:v>67.957276368491321</c:v>
                </c:pt>
              </c:numCache>
            </c:numRef>
          </c:val>
          <c:smooth val="0"/>
          <c:extLst xmlns:c16r2="http://schemas.microsoft.com/office/drawing/2015/06/chart">
            <c:ext xmlns:c16="http://schemas.microsoft.com/office/drawing/2014/chart" uri="{C3380CC4-5D6E-409C-BE32-E72D297353CC}">
              <c16:uniqueId val="{00000000-4CE8-4162-9B1A-EF7848C12A3F}"/>
            </c:ext>
          </c:extLst>
        </c:ser>
        <c:ser>
          <c:idx val="1"/>
          <c:order val="1"/>
          <c:tx>
            <c:strRef>
              <c:f>'[Mappe (1).xlsx]Tabelle1'!$C$8</c:f>
              <c:strCache>
                <c:ptCount val="1"/>
                <c:pt idx="0">
                  <c:v>intertidal</c:v>
                </c:pt>
              </c:strCache>
            </c:strRef>
          </c:tx>
          <c:spPr>
            <a:ln w="31750" cap="rnd" cmpd="sng" algn="ctr">
              <a:solidFill>
                <a:srgbClr val="FFC000"/>
              </a:solidFill>
              <a:round/>
            </a:ln>
            <a:effectLst/>
          </c:spPr>
          <c:marker>
            <c:symbol val="none"/>
          </c:marker>
          <c:cat>
            <c:numRef>
              <c:f>'[Mappe (1).xlsx]Tabelle1'!$A$9:$A$13</c:f>
              <c:numCache>
                <c:formatCode>General</c:formatCode>
                <c:ptCount val="5"/>
                <c:pt idx="0">
                  <c:v>1650</c:v>
                </c:pt>
                <c:pt idx="1">
                  <c:v>1750</c:v>
                </c:pt>
                <c:pt idx="2">
                  <c:v>1850</c:v>
                </c:pt>
                <c:pt idx="3">
                  <c:v>1960</c:v>
                </c:pt>
                <c:pt idx="4">
                  <c:v>2005</c:v>
                </c:pt>
              </c:numCache>
            </c:numRef>
          </c:cat>
          <c:val>
            <c:numRef>
              <c:f>'[Mappe (1).xlsx]Tabelle1'!$C$9:$C$13</c:f>
              <c:numCache>
                <c:formatCode>General</c:formatCode>
                <c:ptCount val="5"/>
                <c:pt idx="0">
                  <c:v>100</c:v>
                </c:pt>
                <c:pt idx="1">
                  <c:v>82.866184448462946</c:v>
                </c:pt>
                <c:pt idx="2">
                  <c:v>64.918625678119341</c:v>
                </c:pt>
                <c:pt idx="3">
                  <c:v>61.708860759493675</c:v>
                </c:pt>
                <c:pt idx="4">
                  <c:v>63.562386980108499</c:v>
                </c:pt>
              </c:numCache>
            </c:numRef>
          </c:val>
          <c:smooth val="0"/>
          <c:extLst xmlns:c16r2="http://schemas.microsoft.com/office/drawing/2015/06/chart">
            <c:ext xmlns:c16="http://schemas.microsoft.com/office/drawing/2014/chart" uri="{C3380CC4-5D6E-409C-BE32-E72D297353CC}">
              <c16:uniqueId val="{00000001-4CE8-4162-9B1A-EF7848C12A3F}"/>
            </c:ext>
          </c:extLst>
        </c:ser>
        <c:ser>
          <c:idx val="2"/>
          <c:order val="2"/>
          <c:tx>
            <c:strRef>
              <c:f>'[Mappe (1).xlsx]Tabelle1'!$D$8</c:f>
              <c:strCache>
                <c:ptCount val="1"/>
                <c:pt idx="0">
                  <c:v>supratidal</c:v>
                </c:pt>
              </c:strCache>
            </c:strRef>
          </c:tx>
          <c:spPr>
            <a:ln w="31750" cap="rnd" cmpd="sng" algn="ctr">
              <a:solidFill>
                <a:srgbClr val="00B050"/>
              </a:solidFill>
              <a:round/>
            </a:ln>
            <a:effectLst/>
          </c:spPr>
          <c:marker>
            <c:symbol val="none"/>
          </c:marker>
          <c:cat>
            <c:numRef>
              <c:f>'[Mappe (1).xlsx]Tabelle1'!$A$9:$A$13</c:f>
              <c:numCache>
                <c:formatCode>General</c:formatCode>
                <c:ptCount val="5"/>
                <c:pt idx="0">
                  <c:v>1650</c:v>
                </c:pt>
                <c:pt idx="1">
                  <c:v>1750</c:v>
                </c:pt>
                <c:pt idx="2">
                  <c:v>1850</c:v>
                </c:pt>
                <c:pt idx="3">
                  <c:v>1960</c:v>
                </c:pt>
                <c:pt idx="4">
                  <c:v>2005</c:v>
                </c:pt>
              </c:numCache>
            </c:numRef>
          </c:cat>
          <c:val>
            <c:numRef>
              <c:f>'[Mappe (1).xlsx]Tabelle1'!$D$9:$D$13</c:f>
              <c:numCache>
                <c:formatCode>General</c:formatCode>
                <c:ptCount val="5"/>
                <c:pt idx="0">
                  <c:v>100</c:v>
                </c:pt>
                <c:pt idx="1">
                  <c:v>58.150470219435746</c:v>
                </c:pt>
                <c:pt idx="2">
                  <c:v>48.589341692789972</c:v>
                </c:pt>
                <c:pt idx="3">
                  <c:v>28.056426332288396</c:v>
                </c:pt>
                <c:pt idx="4">
                  <c:v>24.921630094043891</c:v>
                </c:pt>
              </c:numCache>
            </c:numRef>
          </c:val>
          <c:smooth val="0"/>
          <c:extLst xmlns:c16r2="http://schemas.microsoft.com/office/drawing/2015/06/chart">
            <c:ext xmlns:c16="http://schemas.microsoft.com/office/drawing/2014/chart" uri="{C3380CC4-5D6E-409C-BE32-E72D297353CC}">
              <c16:uniqueId val="{00000002-4CE8-4162-9B1A-EF7848C12A3F}"/>
            </c:ext>
          </c:extLst>
        </c:ser>
        <c:ser>
          <c:idx val="3"/>
          <c:order val="3"/>
          <c:tx>
            <c:strRef>
              <c:f>'[Mappe (1).xlsx]Tabelle1'!$E$8</c:f>
              <c:strCache>
                <c:ptCount val="1"/>
                <c:pt idx="0">
                  <c:v>total</c:v>
                </c:pt>
              </c:strCache>
            </c:strRef>
          </c:tx>
          <c:spPr>
            <a:ln w="57150" cap="rnd" cmpd="sng" algn="ctr">
              <a:solidFill>
                <a:schemeClr val="tx1"/>
              </a:solidFill>
              <a:prstDash val="sysDot"/>
              <a:round/>
            </a:ln>
            <a:effectLst/>
          </c:spPr>
          <c:marker>
            <c:symbol val="none"/>
          </c:marker>
          <c:cat>
            <c:numRef>
              <c:f>'[Mappe (1).xlsx]Tabelle1'!$A$9:$A$13</c:f>
              <c:numCache>
                <c:formatCode>General</c:formatCode>
                <c:ptCount val="5"/>
                <c:pt idx="0">
                  <c:v>1650</c:v>
                </c:pt>
                <c:pt idx="1">
                  <c:v>1750</c:v>
                </c:pt>
                <c:pt idx="2">
                  <c:v>1850</c:v>
                </c:pt>
                <c:pt idx="3">
                  <c:v>1960</c:v>
                </c:pt>
                <c:pt idx="4">
                  <c:v>2005</c:v>
                </c:pt>
              </c:numCache>
            </c:numRef>
          </c:cat>
          <c:val>
            <c:numRef>
              <c:f>'[Mappe (1).xlsx]Tabelle1'!$E$9:$E$13</c:f>
              <c:numCache>
                <c:formatCode>General</c:formatCode>
                <c:ptCount val="5"/>
                <c:pt idx="0">
                  <c:v>100</c:v>
                </c:pt>
                <c:pt idx="1">
                  <c:v>86.13155473781049</c:v>
                </c:pt>
                <c:pt idx="2">
                  <c:v>75.482980680772755</c:v>
                </c:pt>
                <c:pt idx="3">
                  <c:v>62.672493100275986</c:v>
                </c:pt>
                <c:pt idx="4">
                  <c:v>59.406623735050587</c:v>
                </c:pt>
              </c:numCache>
            </c:numRef>
          </c:val>
          <c:smooth val="0"/>
          <c:extLst xmlns:c16r2="http://schemas.microsoft.com/office/drawing/2015/06/chart">
            <c:ext xmlns:c16="http://schemas.microsoft.com/office/drawing/2014/chart" uri="{C3380CC4-5D6E-409C-BE32-E72D297353CC}">
              <c16:uniqueId val="{00000003-4CE8-4162-9B1A-EF7848C12A3F}"/>
            </c:ext>
          </c:extLst>
        </c:ser>
        <c:dLbls>
          <c:showLegendKey val="0"/>
          <c:showVal val="0"/>
          <c:showCatName val="0"/>
          <c:showSerName val="0"/>
          <c:showPercent val="0"/>
          <c:showBubbleSize val="0"/>
        </c:dLbls>
        <c:dropLines>
          <c:spPr>
            <a:ln w="19050" cap="flat" cmpd="sng" algn="ctr">
              <a:solidFill>
                <a:schemeClr val="tx1">
                  <a:alpha val="33000"/>
                </a:schemeClr>
              </a:solidFill>
              <a:round/>
            </a:ln>
            <a:effectLst/>
          </c:spPr>
        </c:dropLines>
        <c:smooth val="0"/>
        <c:axId val="254934304"/>
        <c:axId val="254935088"/>
      </c:lineChart>
      <c:catAx>
        <c:axId val="254934304"/>
        <c:scaling>
          <c:orientation val="minMax"/>
        </c:scaling>
        <c:delete val="0"/>
        <c:axPos val="b"/>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600" b="0" i="0" u="none" strike="noStrike" kern="1200" spc="20" baseline="0">
                <a:solidFill>
                  <a:schemeClr val="dk1">
                    <a:lumMod val="65000"/>
                    <a:lumOff val="35000"/>
                  </a:schemeClr>
                </a:solidFill>
                <a:latin typeface="+mn-lt"/>
                <a:ea typeface="+mn-ea"/>
                <a:cs typeface="+mn-cs"/>
              </a:defRPr>
            </a:pPr>
            <a:endParaRPr lang="de-DE"/>
          </a:p>
        </c:txPr>
        <c:crossAx val="254935088"/>
        <c:crosses val="autoZero"/>
        <c:auto val="1"/>
        <c:lblAlgn val="ctr"/>
        <c:lblOffset val="100"/>
        <c:noMultiLvlLbl val="0"/>
      </c:catAx>
      <c:valAx>
        <c:axId val="254935088"/>
        <c:scaling>
          <c:orientation val="minMax"/>
          <c:max val="110"/>
        </c:scaling>
        <c:delete val="0"/>
        <c:axPos val="l"/>
        <c:numFmt formatCode="General" sourceLinked="1"/>
        <c:majorTickMark val="in"/>
        <c:minorTickMark val="none"/>
        <c:tickLblPos val="nextTo"/>
        <c:spPr>
          <a:noFill/>
          <a:ln>
            <a:solidFill>
              <a:schemeClr val="tx1"/>
            </a:solidFill>
          </a:ln>
          <a:effectLst/>
        </c:spPr>
        <c:txPr>
          <a:bodyPr rot="-60000000" spcFirstLastPara="1" vertOverflow="ellipsis" vert="horz" wrap="square" anchor="ctr" anchorCtr="1"/>
          <a:lstStyle/>
          <a:p>
            <a:pPr>
              <a:defRPr sz="1600" b="0" i="0" u="none" strike="noStrike" kern="1200" spc="20" baseline="0">
                <a:solidFill>
                  <a:schemeClr val="dk1">
                    <a:lumMod val="65000"/>
                    <a:lumOff val="35000"/>
                  </a:schemeClr>
                </a:solidFill>
                <a:latin typeface="+mn-lt"/>
                <a:ea typeface="+mn-ea"/>
                <a:cs typeface="+mn-cs"/>
              </a:defRPr>
            </a:pPr>
            <a:endParaRPr lang="de-DE"/>
          </a:p>
        </c:txPr>
        <c:crossAx val="254934304"/>
        <c:crosses val="autoZero"/>
        <c:crossBetween val="between"/>
        <c:majorUnit val="10"/>
        <c:minorUnit val="5"/>
      </c:valAx>
      <c:spPr>
        <a:gradFill>
          <a:gsLst>
            <a:gs pos="100000">
              <a:schemeClr val="lt1">
                <a:lumMod val="95000"/>
              </a:schemeClr>
            </a:gs>
            <a:gs pos="0">
              <a:schemeClr val="lt1"/>
            </a:gs>
          </a:gsLst>
          <a:lin ang="5400000" scaled="0"/>
        </a:gradFill>
        <a:ln>
          <a:solidFill>
            <a:schemeClr val="tx1"/>
          </a:solid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solidFill>
              <a:latin typeface="+mn-lt"/>
              <a:ea typeface="+mn-ea"/>
              <a:cs typeface="+mn-cs"/>
            </a:defRPr>
          </a:pPr>
          <a:endParaRPr lang="de-DE"/>
        </a:p>
      </c:txPr>
    </c:legend>
    <c:plotVisOnly val="1"/>
    <c:dispBlanksAs val="zero"/>
    <c:showDLblsOverMax val="0"/>
  </c:chart>
  <c:spPr>
    <a:solidFill>
      <a:schemeClr val="lt1"/>
    </a:solid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withinLinear" id="15">
  <a:schemeClr val="accent2"/>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30">
  <cs:axisTitle>
    <cs:lnRef idx="0"/>
    <cs:fillRef idx="0"/>
    <cs:effectRef idx="0"/>
    <cs:fontRef idx="minor">
      <a:schemeClr val="dk1">
        <a:lumMod val="65000"/>
        <a:lumOff val="35000"/>
      </a:schemeClr>
    </cs:fontRef>
    <cs:defRPr sz="900" kern="1200" cap="all"/>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b="0" kern="1200" spc="20" baseline="0"/>
  </cs:categoryAxis>
  <cs:chartArea mods="allowNoLineOverride">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65000"/>
        <a:lumOff val="3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0"/>
    <cs:effectRef idx="0"/>
    <cs:fontRef idx="minor">
      <a:schemeClr val="dk1"/>
    </cs:fontRef>
    <cs:spPr>
      <a:ln w="22225" cap="rnd" cmpd="sng" algn="ctr">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cap="flat" cmpd="sng" algn="ctr">
        <a:solidFill>
          <a:schemeClr val="phClr"/>
        </a:solidFill>
        <a:round/>
      </a:ln>
    </cs:spPr>
  </cs:dataPointMarker>
  <cs:dataPointMarkerLayout symbol="circle" size="4"/>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dk1">
            <a:lumMod val="65000"/>
            <a:lumOff val="35000"/>
          </a:schemeClr>
        </a:solidFill>
      </a:ln>
    </cs:spPr>
  </cs:downBar>
  <cs:dropLine>
    <cs:lnRef idx="0"/>
    <cs:fillRef idx="0"/>
    <cs:effectRef idx="0"/>
    <cs:fontRef idx="minor">
      <a:schemeClr val="dk1"/>
    </cs:fontRef>
    <cs:spPr>
      <a:ln w="9525" cap="flat" cmpd="sng" algn="ctr">
        <a:solidFill>
          <a:schemeClr val="dk1">
            <a:lumMod val="35000"/>
            <a:lumOff val="65000"/>
            <a:alpha val="33000"/>
          </a:schemeClr>
        </a:solidFill>
        <a:round/>
      </a:ln>
    </cs:spPr>
  </cs:dropLine>
  <cs:errorBar>
    <cs:lnRef idx="0"/>
    <cs:fillRef idx="0"/>
    <cs:effectRef idx="0"/>
    <cs:fontRef idx="minor">
      <a:schemeClr val="dk1"/>
    </cs:fontRef>
    <cs:spPr>
      <a:ln w="9525">
        <a:solidFill>
          <a:schemeClr val="dk1">
            <a:lumMod val="65000"/>
            <a:lumOff val="35000"/>
          </a:schemeClr>
        </a:solidFill>
      </a:ln>
    </cs:spPr>
  </cs:errorBar>
  <cs:floor>
    <cs:lnRef idx="0"/>
    <cs:fillRef idx="0"/>
    <cs:effectRef idx="0"/>
    <cs:fontRef idx="minor">
      <a:schemeClr val="dk1"/>
    </cs:fontRef>
  </cs:floor>
  <cs:gridlineMajor>
    <cs:lnRef idx="0"/>
    <cs:fillRef idx="0"/>
    <cs:effectRef idx="0"/>
    <cs:fontRef idx="minor">
      <a:schemeClr val="dk1"/>
    </cs:fontRef>
    <cs:spPr>
      <a:ln>
        <a:solidFill>
          <a:schemeClr val="dk1">
            <a:lumMod val="15000"/>
            <a:lumOff val="85000"/>
          </a:schemeClr>
        </a:solidFill>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35000"/>
            <a:lumOff val="65000"/>
          </a:schemeClr>
        </a:solidFill>
      </a:ln>
    </cs:spPr>
  </cs:hiLoLine>
  <cs:leaderLine>
    <cs:lnRef idx="0"/>
    <cs:fillRef idx="0"/>
    <cs:effectRef idx="0"/>
    <cs:fontRef idx="minor">
      <a:schemeClr val="dk1"/>
    </cs:fontRef>
    <cs:spPr>
      <a:ln w="9525">
        <a:solidFill>
          <a:schemeClr val="dk1">
            <a:lumMod val="35000"/>
            <a:lumOff val="65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spPr>
      <a:gradFill>
        <a:gsLst>
          <a:gs pos="100000">
            <a:schemeClr val="lt1">
              <a:lumMod val="95000"/>
            </a:schemeClr>
          </a:gs>
          <a:gs pos="0">
            <a:schemeClr val="lt1"/>
          </a:gs>
        </a:gsLst>
        <a:lin ang="5400000" scaled="0"/>
      </a:gradFill>
    </cs:spPr>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35000"/>
            <a:lumOff val="65000"/>
          </a:schemeClr>
        </a:solidFill>
        <a:prstDash val="dash"/>
      </a:ln>
    </cs:spPr>
  </cs:seriesLine>
  <cs:title>
    <cs:lnRef idx="0"/>
    <cs:fillRef idx="0"/>
    <cs:effectRef idx="0"/>
    <cs:fontRef idx="minor">
      <a:schemeClr val="dk1">
        <a:lumMod val="50000"/>
        <a:lumOff val="50000"/>
      </a:schemeClr>
    </cs:fontRef>
    <cs:defRPr sz="1400" kern="1200" cap="none" spc="2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65000"/>
        <a:lumOff val="35000"/>
      </a:schemeClr>
    </cs:fontRef>
    <cs:defRPr sz="900" kern="1200" spc="20" baseline="0"/>
  </cs:valueAxis>
  <cs:wall>
    <cs:lnRef idx="0"/>
    <cs:fillRef idx="0"/>
    <cs:effectRef idx="0"/>
    <cs:fontRef idx="minor">
      <a:schemeClr val="dk1"/>
    </cs:fontRef>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2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de-DE" altLang="de-DE"/>
          </a:p>
        </p:txBody>
      </p:sp>
      <p:sp>
        <p:nvSpPr>
          <p:cNvPr id="5123" name="Rectangle 3"/>
          <p:cNvSpPr>
            <a:spLocks noGrp="1" noChangeArrowheads="1"/>
          </p:cNvSpPr>
          <p:nvPr>
            <p:ph type="dt" idx="1"/>
          </p:nvPr>
        </p:nvSpPr>
        <p:spPr bwMode="auto">
          <a:xfrm>
            <a:off x="3850443"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de-DE" altLang="de-DE"/>
          </a:p>
        </p:txBody>
      </p:sp>
      <p:sp>
        <p:nvSpPr>
          <p:cNvPr id="5124"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125" name="Rectangle 5"/>
          <p:cNvSpPr>
            <a:spLocks noGrp="1" noChangeArrowheads="1"/>
          </p:cNvSpPr>
          <p:nvPr>
            <p:ph type="body" sz="quarter" idx="3"/>
          </p:nvPr>
        </p:nvSpPr>
        <p:spPr bwMode="auto">
          <a:xfrm>
            <a:off x="679768" y="4715153"/>
            <a:ext cx="5438140" cy="4466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DE" altLang="de-DE"/>
              <a:t>Textmasterformate durch Klicken bearbeiten</a:t>
            </a:r>
          </a:p>
          <a:p>
            <a:pPr lvl="1"/>
            <a:r>
              <a:rPr lang="de-DE" altLang="de-DE"/>
              <a:t>Zweite Ebene</a:t>
            </a:r>
          </a:p>
          <a:p>
            <a:pPr lvl="2"/>
            <a:r>
              <a:rPr lang="de-DE" altLang="de-DE"/>
              <a:t>Dritte Ebene</a:t>
            </a:r>
          </a:p>
          <a:p>
            <a:pPr lvl="3"/>
            <a:r>
              <a:rPr lang="de-DE" altLang="de-DE"/>
              <a:t>Vierte Ebene</a:t>
            </a:r>
          </a:p>
          <a:p>
            <a:pPr lvl="4"/>
            <a:r>
              <a:rPr lang="de-DE" altLang="de-DE"/>
              <a:t>Fünfte Ebene</a:t>
            </a:r>
          </a:p>
        </p:txBody>
      </p:sp>
      <p:sp>
        <p:nvSpPr>
          <p:cNvPr id="5126" name="Rectangle 6"/>
          <p:cNvSpPr>
            <a:spLocks noGrp="1" noChangeArrowheads="1"/>
          </p:cNvSpPr>
          <p:nvPr>
            <p:ph type="ftr" sz="quarter" idx="4"/>
          </p:nvPr>
        </p:nvSpPr>
        <p:spPr bwMode="auto">
          <a:xfrm>
            <a:off x="0" y="9428583"/>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de-DE" altLang="de-DE"/>
          </a:p>
        </p:txBody>
      </p:sp>
      <p:sp>
        <p:nvSpPr>
          <p:cNvPr id="5127" name="Rectangle 7"/>
          <p:cNvSpPr>
            <a:spLocks noGrp="1" noChangeArrowheads="1"/>
          </p:cNvSpPr>
          <p:nvPr>
            <p:ph type="sldNum" sz="quarter" idx="5"/>
          </p:nvPr>
        </p:nvSpPr>
        <p:spPr bwMode="auto">
          <a:xfrm>
            <a:off x="3850443" y="9428583"/>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7F1ADA67-6D10-468B-B654-6767DCF23AD6}" type="slidenum">
              <a:rPr lang="de-DE" altLang="de-DE"/>
              <a:pPr/>
              <a:t>‹Nr.›</a:t>
            </a:fld>
            <a:endParaRPr lang="de-DE" altLang="de-DE"/>
          </a:p>
        </p:txBody>
      </p:sp>
    </p:spTree>
    <p:extLst>
      <p:ext uri="{BB962C8B-B14F-4D97-AF65-F5344CB8AC3E}">
        <p14:creationId xmlns:p14="http://schemas.microsoft.com/office/powerpoint/2010/main" val="227383819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1" dirty="0"/>
              <a:t>Weltorganisation für Meteorologie (World </a:t>
            </a:r>
            <a:r>
              <a:rPr lang="de-DE" b="1" dirty="0" err="1"/>
              <a:t>Meteorological</a:t>
            </a:r>
            <a:r>
              <a:rPr lang="de-DE" b="1" dirty="0"/>
              <a:t> </a:t>
            </a:r>
            <a:r>
              <a:rPr lang="de-DE" b="1" dirty="0" err="1"/>
              <a:t>Organization</a:t>
            </a:r>
            <a:r>
              <a:rPr lang="de-DE" b="1" dirty="0"/>
              <a:t> / WMO) , unlängst veröffentlichter Bericht aus 2019</a:t>
            </a:r>
            <a:r>
              <a:rPr lang="de-DE" dirty="0"/>
              <a:t> (liegt nur in Englisch vor)</a:t>
            </a:r>
          </a:p>
          <a:p>
            <a:endParaRPr lang="de-DE" dirty="0"/>
          </a:p>
          <a:p>
            <a:r>
              <a:rPr lang="de-DE" dirty="0"/>
              <a:t>Wesentliche Inhalte (mit Bezug zum Thema)</a:t>
            </a:r>
          </a:p>
          <a:p>
            <a:pPr marL="171450" marR="0" lvl="0" indent="-171450"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lang="de-DE" dirty="0"/>
              <a:t>Die vergangenen vier Jahre sind laut dem WMO-Bericht die wärmsten seit Beginn der Aufzeichnungen gewesen. Die globale Durchschnittstemperatur an der Oberfläche hat nach dem Bericht im Jahr 2018 rund ein Grad Celsius über dem Referenzwert für die vorindustrielle Zeit gelegen. </a:t>
            </a:r>
          </a:p>
          <a:p>
            <a:pPr marL="171450" indent="-171450">
              <a:buFont typeface="Arial" panose="020B0604020202020204" pitchFamily="34" charset="0"/>
              <a:buChar char="•"/>
            </a:pPr>
            <a:r>
              <a:rPr lang="de-DE" dirty="0"/>
              <a:t>Der Meeresspiegel ist im vergangenen Jahr außergewöhnlich stark gestiegen. Der globale Mittelwert lag 2018 etwa 3,7 Millimeter über dem Wert von 2017. Der durchschnittliche Anstieg seit 1993 betrage 3,15 Millimeter pro Jahr. (Achtung: Globale Werte für den Meeresspiegelanstieg können quantitativ zwar nicht 1:1 für die südliche</a:t>
            </a:r>
            <a:r>
              <a:rPr lang="de-DE" baseline="0" dirty="0"/>
              <a:t> Nordsee übernommen werden, aber insbesondere die Entwicklung des Trends der Wasserstände global ist ein guter Indikator auch für uns)</a:t>
            </a:r>
            <a:endParaRPr lang="de-DE" dirty="0"/>
          </a:p>
        </p:txBody>
      </p:sp>
      <p:sp>
        <p:nvSpPr>
          <p:cNvPr id="4" name="Foliennummernplatzhalter 3"/>
          <p:cNvSpPr>
            <a:spLocks noGrp="1"/>
          </p:cNvSpPr>
          <p:nvPr>
            <p:ph type="sldNum" sz="quarter" idx="10"/>
          </p:nvPr>
        </p:nvSpPr>
        <p:spPr/>
        <p:txBody>
          <a:bodyPr/>
          <a:lstStyle/>
          <a:p>
            <a:fld id="{7F1ADA67-6D10-468B-B654-6767DCF23AD6}" type="slidenum">
              <a:rPr lang="de-DE" altLang="de-DE" smtClean="0"/>
              <a:pPr/>
              <a:t>2</a:t>
            </a:fld>
            <a:endParaRPr lang="de-DE" altLang="de-DE"/>
          </a:p>
        </p:txBody>
      </p:sp>
      <p:sp>
        <p:nvSpPr>
          <p:cNvPr id="5" name="Datumsplatzhalter 4"/>
          <p:cNvSpPr>
            <a:spLocks noGrp="1"/>
          </p:cNvSpPr>
          <p:nvPr>
            <p:ph type="dt" idx="11"/>
          </p:nvPr>
        </p:nvSpPr>
        <p:spPr/>
        <p:txBody>
          <a:bodyPr/>
          <a:lstStyle/>
          <a:p>
            <a:r>
              <a:rPr lang="de-DE" altLang="de-DE"/>
              <a:t>2019-04-05</a:t>
            </a:r>
          </a:p>
        </p:txBody>
      </p:sp>
      <p:sp>
        <p:nvSpPr>
          <p:cNvPr id="6" name="Kopfzeilenplatzhalter 5"/>
          <p:cNvSpPr>
            <a:spLocks noGrp="1"/>
          </p:cNvSpPr>
          <p:nvPr>
            <p:ph type="hdr" sz="quarter" idx="12"/>
          </p:nvPr>
        </p:nvSpPr>
        <p:spPr/>
        <p:txBody>
          <a:bodyPr/>
          <a:lstStyle/>
          <a:p>
            <a:r>
              <a:rPr lang="de-DE" altLang="de-DE"/>
              <a:t>Einführung - Ökologische Srategie zum Sedimentmanagement </a:t>
            </a:r>
          </a:p>
        </p:txBody>
      </p:sp>
    </p:spTree>
    <p:extLst>
      <p:ext uri="{BB962C8B-B14F-4D97-AF65-F5344CB8AC3E}">
        <p14:creationId xmlns:p14="http://schemas.microsoft.com/office/powerpoint/2010/main" val="25918155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b="1" i="0" u="none" strike="noStrike" kern="1200" baseline="0" dirty="0" smtClean="0">
                <a:solidFill>
                  <a:schemeClr val="tx1"/>
                </a:solidFill>
                <a:latin typeface="Arial" panose="020B0604020202020204" pitchFamily="34" charset="0"/>
                <a:ea typeface="+mn-ea"/>
                <a:cs typeface="+mn-cs"/>
              </a:rPr>
              <a:t>Figure 4.2 | </a:t>
            </a:r>
            <a:r>
              <a:rPr lang="en-US" sz="1200" b="0" i="0" u="none" strike="noStrike" kern="1200" baseline="0" dirty="0" smtClean="0">
                <a:solidFill>
                  <a:schemeClr val="tx1"/>
                </a:solidFill>
                <a:latin typeface="Arial" panose="020B0604020202020204" pitchFamily="34" charset="0"/>
                <a:ea typeface="+mn-ea"/>
                <a:cs typeface="+mn-cs"/>
              </a:rPr>
              <a:t>Projected sea level rise (SLR) until 2300. The inset shows an assessment of the likely range of the projections for RCP2.6 and RCP8.5 up to 2100 (medium confidence). Projections for longer time scales are highly uncertain but a range is provided (4.2.3.6; low confidence). For context, results are shown from other estimation approaches in 2100 and 2300. The two sets of two bars labelled B19 are from an expert elicitation for the Antarctic component (</a:t>
            </a:r>
            <a:r>
              <a:rPr lang="en-US" sz="1200" b="0" i="0" u="none" strike="noStrike" kern="1200" baseline="0" dirty="0" err="1" smtClean="0">
                <a:solidFill>
                  <a:schemeClr val="tx1"/>
                </a:solidFill>
                <a:latin typeface="Arial" panose="020B0604020202020204" pitchFamily="34" charset="0"/>
                <a:ea typeface="+mn-ea"/>
                <a:cs typeface="+mn-cs"/>
              </a:rPr>
              <a:t>Bamber</a:t>
            </a:r>
            <a:r>
              <a:rPr lang="en-US" sz="1200" b="0" i="0" u="none" strike="noStrike" kern="1200" baseline="0" dirty="0" smtClean="0">
                <a:solidFill>
                  <a:schemeClr val="tx1"/>
                </a:solidFill>
                <a:latin typeface="Arial" panose="020B0604020202020204" pitchFamily="34" charset="0"/>
                <a:ea typeface="+mn-ea"/>
                <a:cs typeface="+mn-cs"/>
              </a:rPr>
              <a:t> et al., 2019), and reflect the likely range for a 2ºC and 5ºC temperature warming (low confidence; details section 4.2.3.3.1). The bar labelled “prob.” indicates the likely range of a set of probabilistic projections (4.2.3.2). The arrow indicated by S18 shows the result of an extensive sensitivity experiment with a numerical model for the Antarctic Ice Sheet (AIS) combined, like the results from B19 and “prob.”, with results from Church et al. (2013) for the other components of SLR. S18 also shows the likely range. </a:t>
            </a:r>
            <a:endParaRPr lang="de-DE" dirty="0"/>
          </a:p>
        </p:txBody>
      </p:sp>
      <p:sp>
        <p:nvSpPr>
          <p:cNvPr id="4" name="Foliennummernplatzhalter 3"/>
          <p:cNvSpPr>
            <a:spLocks noGrp="1"/>
          </p:cNvSpPr>
          <p:nvPr>
            <p:ph type="sldNum" sz="quarter" idx="10"/>
          </p:nvPr>
        </p:nvSpPr>
        <p:spPr/>
        <p:txBody>
          <a:bodyPr/>
          <a:lstStyle/>
          <a:p>
            <a:fld id="{7F1ADA67-6D10-468B-B654-6767DCF23AD6}" type="slidenum">
              <a:rPr lang="de-DE" altLang="de-DE" smtClean="0"/>
              <a:pPr/>
              <a:t>4</a:t>
            </a:fld>
            <a:endParaRPr lang="de-DE" altLang="de-DE"/>
          </a:p>
        </p:txBody>
      </p:sp>
    </p:spTree>
    <p:extLst>
      <p:ext uri="{BB962C8B-B14F-4D97-AF65-F5344CB8AC3E}">
        <p14:creationId xmlns:p14="http://schemas.microsoft.com/office/powerpoint/2010/main" val="6109805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1" dirty="0"/>
              <a:t>Animierte Darstellung der langfristigen Entwicklung in einem Schnitt</a:t>
            </a:r>
          </a:p>
          <a:p>
            <a:endParaRPr lang="de-DE" b="1" dirty="0"/>
          </a:p>
          <a:p>
            <a:r>
              <a:rPr lang="de-DE" dirty="0"/>
              <a:t>Nach der Eindeichung wachsen</a:t>
            </a:r>
            <a:r>
              <a:rPr lang="de-DE" baseline="0" dirty="0"/>
              <a:t> nur noch die Watten und Vorländer mit dem Meeresspiegel mit. Das Binnenland fällt jedes Jahrhundert allein durch den Meeresspiegelanstieg (maßgeblich hier das mittlere Tidehochwasser) 25 cm zurück. </a:t>
            </a:r>
          </a:p>
          <a:p>
            <a:endParaRPr lang="de-DE" baseline="0" dirty="0"/>
          </a:p>
          <a:p>
            <a:r>
              <a:rPr lang="de-DE" baseline="0" dirty="0"/>
              <a:t>Ab einem bestimmten Wasserspiegel außen ist das Vordringen von salzigem Wasser in den deichnahen Grundwasserbereich zu befürchten -&gt; Salzwasserintrusion</a:t>
            </a:r>
            <a:endParaRPr lang="de-DE" dirty="0"/>
          </a:p>
        </p:txBody>
      </p:sp>
      <p:sp>
        <p:nvSpPr>
          <p:cNvPr id="4" name="Foliennummernplatzhalter 3"/>
          <p:cNvSpPr>
            <a:spLocks noGrp="1"/>
          </p:cNvSpPr>
          <p:nvPr>
            <p:ph type="sldNum" sz="quarter" idx="10"/>
          </p:nvPr>
        </p:nvSpPr>
        <p:spPr/>
        <p:txBody>
          <a:bodyPr/>
          <a:lstStyle/>
          <a:p>
            <a:fld id="{7F1ADA67-6D10-468B-B654-6767DCF23AD6}" type="slidenum">
              <a:rPr lang="de-DE" altLang="de-DE" smtClean="0"/>
              <a:pPr/>
              <a:t>5</a:t>
            </a:fld>
            <a:endParaRPr lang="de-DE" altLang="de-DE"/>
          </a:p>
        </p:txBody>
      </p:sp>
      <p:sp>
        <p:nvSpPr>
          <p:cNvPr id="5" name="Datumsplatzhalter 4"/>
          <p:cNvSpPr>
            <a:spLocks noGrp="1"/>
          </p:cNvSpPr>
          <p:nvPr>
            <p:ph type="dt" idx="11"/>
          </p:nvPr>
        </p:nvSpPr>
        <p:spPr/>
        <p:txBody>
          <a:bodyPr/>
          <a:lstStyle/>
          <a:p>
            <a:r>
              <a:rPr lang="de-DE" altLang="de-DE"/>
              <a:t>2019-04-05</a:t>
            </a:r>
          </a:p>
        </p:txBody>
      </p:sp>
      <p:sp>
        <p:nvSpPr>
          <p:cNvPr id="6" name="Kopfzeilenplatzhalter 5"/>
          <p:cNvSpPr>
            <a:spLocks noGrp="1"/>
          </p:cNvSpPr>
          <p:nvPr>
            <p:ph type="hdr" sz="quarter" idx="12"/>
          </p:nvPr>
        </p:nvSpPr>
        <p:spPr/>
        <p:txBody>
          <a:bodyPr/>
          <a:lstStyle/>
          <a:p>
            <a:r>
              <a:rPr lang="de-DE" altLang="de-DE"/>
              <a:t>Einführung - Ökologische Srategie zum Sedimentmanagement </a:t>
            </a:r>
          </a:p>
        </p:txBody>
      </p:sp>
    </p:spTree>
    <p:extLst>
      <p:ext uri="{BB962C8B-B14F-4D97-AF65-F5344CB8AC3E}">
        <p14:creationId xmlns:p14="http://schemas.microsoft.com/office/powerpoint/2010/main" val="30994208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7F1ADA67-6D10-468B-B654-6767DCF23AD6}" type="slidenum">
              <a:rPr lang="de-DE" altLang="de-DE" smtClean="0"/>
              <a:pPr/>
              <a:t>6</a:t>
            </a:fld>
            <a:endParaRPr lang="de-DE" altLang="de-DE"/>
          </a:p>
        </p:txBody>
      </p:sp>
      <p:sp>
        <p:nvSpPr>
          <p:cNvPr id="5" name="Datumsplatzhalter 4"/>
          <p:cNvSpPr>
            <a:spLocks noGrp="1"/>
          </p:cNvSpPr>
          <p:nvPr>
            <p:ph type="dt" idx="10"/>
          </p:nvPr>
        </p:nvSpPr>
        <p:spPr/>
        <p:txBody>
          <a:bodyPr/>
          <a:lstStyle/>
          <a:p>
            <a:r>
              <a:rPr lang="de-DE" altLang="de-DE"/>
              <a:t>2019-04-05</a:t>
            </a:r>
          </a:p>
        </p:txBody>
      </p:sp>
      <p:sp>
        <p:nvSpPr>
          <p:cNvPr id="6" name="Kopfzeilenplatzhalter 5"/>
          <p:cNvSpPr>
            <a:spLocks noGrp="1"/>
          </p:cNvSpPr>
          <p:nvPr>
            <p:ph type="hdr" sz="quarter" idx="11"/>
          </p:nvPr>
        </p:nvSpPr>
        <p:spPr/>
        <p:txBody>
          <a:bodyPr/>
          <a:lstStyle/>
          <a:p>
            <a:r>
              <a:rPr lang="de-DE" altLang="de-DE"/>
              <a:t>Einführung - Ökologische Srategie zum Sedimentmanagement </a:t>
            </a:r>
          </a:p>
        </p:txBody>
      </p:sp>
    </p:spTree>
    <p:extLst>
      <p:ext uri="{BB962C8B-B14F-4D97-AF65-F5344CB8AC3E}">
        <p14:creationId xmlns:p14="http://schemas.microsoft.com/office/powerpoint/2010/main" val="41065256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7F1ADA67-6D10-468B-B654-6767DCF23AD6}" type="slidenum">
              <a:rPr lang="de-DE" altLang="de-DE" smtClean="0"/>
              <a:pPr/>
              <a:t>8</a:t>
            </a:fld>
            <a:endParaRPr lang="de-DE" altLang="de-DE"/>
          </a:p>
        </p:txBody>
      </p:sp>
      <p:sp>
        <p:nvSpPr>
          <p:cNvPr id="5" name="Datumsplatzhalter 4"/>
          <p:cNvSpPr>
            <a:spLocks noGrp="1"/>
          </p:cNvSpPr>
          <p:nvPr>
            <p:ph type="dt" idx="11"/>
          </p:nvPr>
        </p:nvSpPr>
        <p:spPr/>
        <p:txBody>
          <a:bodyPr/>
          <a:lstStyle/>
          <a:p>
            <a:r>
              <a:rPr lang="de-DE" altLang="de-DE"/>
              <a:t>2019-04-05</a:t>
            </a:r>
          </a:p>
        </p:txBody>
      </p:sp>
      <p:sp>
        <p:nvSpPr>
          <p:cNvPr id="6" name="Kopfzeilenplatzhalter 5"/>
          <p:cNvSpPr>
            <a:spLocks noGrp="1"/>
          </p:cNvSpPr>
          <p:nvPr>
            <p:ph type="hdr" sz="quarter" idx="12"/>
          </p:nvPr>
        </p:nvSpPr>
        <p:spPr/>
        <p:txBody>
          <a:bodyPr/>
          <a:lstStyle/>
          <a:p>
            <a:r>
              <a:rPr lang="de-DE" altLang="de-DE"/>
              <a:t>Einführung - Ökologische Srategie zum Sedimentmanagement </a:t>
            </a:r>
          </a:p>
        </p:txBody>
      </p:sp>
    </p:spTree>
    <p:extLst>
      <p:ext uri="{BB962C8B-B14F-4D97-AF65-F5344CB8AC3E}">
        <p14:creationId xmlns:p14="http://schemas.microsoft.com/office/powerpoint/2010/main" val="11456689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de-DE" sz="1200" dirty="0" smtClean="0">
                <a:cs typeface="Arial" panose="020B0604020202020204" pitchFamily="34" charset="0"/>
              </a:rPr>
              <a:t>Die gemeinsame ökologische Strategie zum Sedimentmanagement wird von deutscher als auch von niederländischer Seite als wichtiges Instrument für die Zukunft des Ems-Ästuars betrachtet und eine gemeinsame Erarbeitung der Inhalte und Ziele des Planes wird als wichtig angesehen. </a:t>
            </a:r>
          </a:p>
          <a:p>
            <a:endParaRPr lang="de-DE" dirty="0"/>
          </a:p>
        </p:txBody>
      </p:sp>
      <p:sp>
        <p:nvSpPr>
          <p:cNvPr id="4" name="Foliennummernplatzhalter 3"/>
          <p:cNvSpPr>
            <a:spLocks noGrp="1"/>
          </p:cNvSpPr>
          <p:nvPr>
            <p:ph type="sldNum" sz="quarter" idx="10"/>
          </p:nvPr>
        </p:nvSpPr>
        <p:spPr/>
        <p:txBody>
          <a:bodyPr/>
          <a:lstStyle/>
          <a:p>
            <a:fld id="{7F1ADA67-6D10-468B-B654-6767DCF23AD6}" type="slidenum">
              <a:rPr lang="de-DE" altLang="de-DE" smtClean="0"/>
              <a:pPr/>
              <a:t>9</a:t>
            </a:fld>
            <a:endParaRPr lang="de-DE" altLang="de-DE"/>
          </a:p>
        </p:txBody>
      </p:sp>
    </p:spTree>
    <p:extLst>
      <p:ext uri="{BB962C8B-B14F-4D97-AF65-F5344CB8AC3E}">
        <p14:creationId xmlns:p14="http://schemas.microsoft.com/office/powerpoint/2010/main" val="459787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0" i="0" u="none" strike="noStrike" kern="1200" baseline="0" dirty="0" smtClean="0">
                <a:solidFill>
                  <a:schemeClr val="tx1"/>
                </a:solidFill>
                <a:latin typeface="Arial" panose="020B0604020202020204" pitchFamily="34" charset="0"/>
                <a:ea typeface="+mn-ea"/>
                <a:cs typeface="+mn-cs"/>
              </a:rPr>
              <a:t>Weil eine sinnvolle ökologische Strategie zum Sedimentmanagement die wesentlichen physikalischen und ökologischen Prozesse einbeziehen muss, ist eine Betrachtung nicht nur für das Vertragsgebiet des Ems-Ästuars erforderlich, sondern sie muss auch die unmittelbar benachbarten Bereiche der </a:t>
            </a:r>
            <a:r>
              <a:rPr lang="de-DE" sz="1200" b="0" i="0" u="none" strike="noStrike" kern="1200" baseline="0" dirty="0" err="1" smtClean="0">
                <a:solidFill>
                  <a:schemeClr val="tx1"/>
                </a:solidFill>
                <a:latin typeface="Arial" panose="020B0604020202020204" pitchFamily="34" charset="0"/>
                <a:ea typeface="+mn-ea"/>
                <a:cs typeface="+mn-cs"/>
              </a:rPr>
              <a:t>Westerems</a:t>
            </a:r>
            <a:r>
              <a:rPr lang="de-DE" sz="1200" b="0" i="0" u="none" strike="noStrike" kern="1200" baseline="0" dirty="0" smtClean="0">
                <a:solidFill>
                  <a:schemeClr val="tx1"/>
                </a:solidFill>
                <a:latin typeface="Arial" panose="020B0604020202020204" pitchFamily="34" charset="0"/>
                <a:ea typeface="+mn-ea"/>
                <a:cs typeface="+mn-cs"/>
              </a:rPr>
              <a:t>, der Nordsee, des Wattenmeers und der Unterems erfassen. Da der Sedimenttransport zu den heute niedriger als das MThw liegenden Gebieten durch die Eindeichungen der letzten Jahrhunderte unterbrochen wurde, kann auch über eine Anpassung der dortigen Geländehöhen an den Meeresspiegelanstieg nachgedacht werden, um mit dem Sedimentbilanz-Überschuss im Ästuar die Defizite binnendeichs auszugleichen. Mit dieser systemweiten Betrachtung reicht die ökologische Strategie zum Sedimentmanagement weiter als bisherige Sedimentmanagementplane.</a:t>
            </a:r>
            <a:endParaRPr lang="de-DE" dirty="0"/>
          </a:p>
        </p:txBody>
      </p:sp>
      <p:sp>
        <p:nvSpPr>
          <p:cNvPr id="4" name="Foliennummernplatzhalter 3"/>
          <p:cNvSpPr>
            <a:spLocks noGrp="1"/>
          </p:cNvSpPr>
          <p:nvPr>
            <p:ph type="sldNum" sz="quarter" idx="10"/>
          </p:nvPr>
        </p:nvSpPr>
        <p:spPr/>
        <p:txBody>
          <a:bodyPr/>
          <a:lstStyle/>
          <a:p>
            <a:fld id="{7F1ADA67-6D10-468B-B654-6767DCF23AD6}" type="slidenum">
              <a:rPr lang="de-DE" altLang="de-DE" smtClean="0"/>
              <a:pPr/>
              <a:t>10</a:t>
            </a:fld>
            <a:endParaRPr lang="de-DE" altLang="de-DE"/>
          </a:p>
        </p:txBody>
      </p:sp>
    </p:spTree>
    <p:extLst>
      <p:ext uri="{BB962C8B-B14F-4D97-AF65-F5344CB8AC3E}">
        <p14:creationId xmlns:p14="http://schemas.microsoft.com/office/powerpoint/2010/main" val="19502577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7F1ADA67-6D10-468B-B654-6767DCF23AD6}" type="slidenum">
              <a:rPr lang="de-DE" altLang="de-DE" smtClean="0"/>
              <a:pPr/>
              <a:t>11</a:t>
            </a:fld>
            <a:endParaRPr lang="de-DE" altLang="de-DE"/>
          </a:p>
        </p:txBody>
      </p:sp>
    </p:spTree>
    <p:extLst>
      <p:ext uri="{BB962C8B-B14F-4D97-AF65-F5344CB8AC3E}">
        <p14:creationId xmlns:p14="http://schemas.microsoft.com/office/powerpoint/2010/main" val="38931673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Niedersachsens Umweltminister Olaf Lies und der Minister der Provinz Groningen, Henk </a:t>
            </a:r>
            <a:r>
              <a:rPr lang="de-DE" dirty="0" err="1" smtClean="0"/>
              <a:t>Staghouwer</a:t>
            </a:r>
            <a:r>
              <a:rPr lang="de-DE" dirty="0" smtClean="0"/>
              <a:t>, haben am5.04.2019 im Emssperrwerk ein Leitbild für eine gemeinsame ökologische Strategie zum Sedimentmanagement im Ems-Dollart-Bereich unterschrieben.</a:t>
            </a:r>
          </a:p>
          <a:p>
            <a:endParaRPr lang="de-DE" dirty="0" smtClean="0"/>
          </a:p>
          <a:p>
            <a:r>
              <a:rPr lang="de-DE" dirty="0" smtClean="0"/>
              <a:t>Niedersachsens Umweltminister Lies sagte: “Wir haben mit unseren niederländischen Nachbarn ein gemeinsames Ziel: Wir streben einen gesunden Ems-Dollart-Bereich an mit einer hohen ökologischen Widerstandsfähigkeit und Beständigkeit gegen den Klimawandel. Deswegen haben wir heute Leitlinien für eine gemeinsame Strategie unterzeichnet, welche den Rahmen für zukünftige Projekte stecken. Es ist wichtig, dass wir gemeinsam an einem Strang ziehen und vereint Maßnahmen anschieben, um einen bestmöglichen Output für die Natur zu erreichen.”</a:t>
            </a:r>
          </a:p>
          <a:p>
            <a:endParaRPr lang="de-DE" dirty="0" smtClean="0"/>
          </a:p>
          <a:p>
            <a:r>
              <a:rPr lang="de-DE" dirty="0" smtClean="0"/>
              <a:t>Provinzialminister Henk </a:t>
            </a:r>
            <a:r>
              <a:rPr lang="de-DE" dirty="0" err="1" smtClean="0"/>
              <a:t>Staghouwer</a:t>
            </a:r>
            <a:r>
              <a:rPr lang="de-DE" dirty="0" smtClean="0"/>
              <a:t> sagte: “Dies ist ein historischer Moment, das beide Länder sich gemeinsam der Verantwortung stellen und wir gemeinsam Lösungen erarbeiten für den Schlick aber auch für die Herausforderungen des Klimawandels.</a:t>
            </a:r>
            <a:r>
              <a:rPr lang="de-DE" baseline="0" dirty="0" smtClean="0"/>
              <a:t> </a:t>
            </a:r>
            <a:r>
              <a:rPr lang="de-DE" dirty="0" smtClean="0"/>
              <a:t>Das Leitbild das die Niederlande und Niedersachsen heute miteinander beschließen ist gleichzeitig ein Startschuss für die beiden Länder um schnell gemeinsam einen Handlungsplan zu erarbeiten. Damit können wir eine schnelle Durchführung von gemeinsamen Projekten vorantreiben.”</a:t>
            </a:r>
            <a:endParaRPr lang="de-DE" dirty="0"/>
          </a:p>
        </p:txBody>
      </p:sp>
      <p:sp>
        <p:nvSpPr>
          <p:cNvPr id="4" name="Foliennummernplatzhalter 3"/>
          <p:cNvSpPr>
            <a:spLocks noGrp="1"/>
          </p:cNvSpPr>
          <p:nvPr>
            <p:ph type="sldNum" sz="quarter" idx="5"/>
          </p:nvPr>
        </p:nvSpPr>
        <p:spPr/>
        <p:txBody>
          <a:bodyPr/>
          <a:lstStyle/>
          <a:p>
            <a:fld id="{7F1ADA67-6D10-468B-B654-6767DCF23AD6}" type="slidenum">
              <a:rPr lang="de-DE" altLang="de-DE" smtClean="0"/>
              <a:pPr/>
              <a:t>12</a:t>
            </a:fld>
            <a:endParaRPr lang="de-DE" altLang="de-DE"/>
          </a:p>
        </p:txBody>
      </p:sp>
      <p:sp>
        <p:nvSpPr>
          <p:cNvPr id="5" name="Datumsplatzhalter 4"/>
          <p:cNvSpPr>
            <a:spLocks noGrp="1"/>
          </p:cNvSpPr>
          <p:nvPr>
            <p:ph type="dt" idx="10"/>
          </p:nvPr>
        </p:nvSpPr>
        <p:spPr/>
        <p:txBody>
          <a:bodyPr/>
          <a:lstStyle/>
          <a:p>
            <a:r>
              <a:rPr lang="de-DE" altLang="de-DE"/>
              <a:t>2019-04-05</a:t>
            </a:r>
          </a:p>
        </p:txBody>
      </p:sp>
      <p:sp>
        <p:nvSpPr>
          <p:cNvPr id="6" name="Kopfzeilenplatzhalter 5"/>
          <p:cNvSpPr>
            <a:spLocks noGrp="1"/>
          </p:cNvSpPr>
          <p:nvPr>
            <p:ph type="hdr" sz="quarter" idx="11"/>
          </p:nvPr>
        </p:nvSpPr>
        <p:spPr/>
        <p:txBody>
          <a:bodyPr/>
          <a:lstStyle/>
          <a:p>
            <a:r>
              <a:rPr lang="de-DE" altLang="de-DE"/>
              <a:t>Einführung - Ökologische Srategie zum Sedimentmanagement </a:t>
            </a:r>
          </a:p>
        </p:txBody>
      </p:sp>
    </p:spTree>
    <p:extLst>
      <p:ext uri="{BB962C8B-B14F-4D97-AF65-F5344CB8AC3E}">
        <p14:creationId xmlns:p14="http://schemas.microsoft.com/office/powerpoint/2010/main" val="38223349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Primäre</a:t>
            </a:r>
            <a:r>
              <a:rPr lang="de-DE" baseline="0" dirty="0"/>
              <a:t> Ziele in gelb</a:t>
            </a:r>
          </a:p>
          <a:p>
            <a:r>
              <a:rPr lang="de-DE" baseline="0" dirty="0"/>
              <a:t>Über die Ziele sollen dann die weiteren Ziele erreicht werden</a:t>
            </a:r>
          </a:p>
          <a:p>
            <a:r>
              <a:rPr lang="de-DE" baseline="0" dirty="0"/>
              <a:t>Zunächst die wesentliche niedrigeren Schwebstoffkonzentrationen</a:t>
            </a:r>
          </a:p>
          <a:p>
            <a:r>
              <a:rPr lang="de-DE" baseline="0" dirty="0"/>
              <a:t>Und darüber dann die Verbesserung der </a:t>
            </a:r>
            <a:r>
              <a:rPr lang="de-DE" baseline="0" dirty="0" err="1"/>
              <a:t>Habitatqualität</a:t>
            </a:r>
            <a:r>
              <a:rPr lang="de-DE" baseline="0" dirty="0"/>
              <a:t> und Artenvielfalt</a:t>
            </a:r>
          </a:p>
          <a:p>
            <a:r>
              <a:rPr lang="de-DE" baseline="0" dirty="0"/>
              <a:t>Sowie verbesserte Durchgängigkeit und Stärkung der Selbstreinigungskraft</a:t>
            </a:r>
          </a:p>
          <a:p>
            <a:r>
              <a:rPr lang="de-DE" baseline="0" dirty="0"/>
              <a:t>(Wirkungskette)</a:t>
            </a:r>
          </a:p>
          <a:p>
            <a:r>
              <a:rPr lang="de-DE" baseline="0" dirty="0"/>
              <a:t>Das Ausnutzen der natürlichen Prozesse und das Sicherstellen einer naturnahen Dynamik sind streng genommen keine Ziele. Weil man aber durchaus auch anders vorgehen kann ist die Festlegung auf diese Methodik als Ziel aufgenommen worden.</a:t>
            </a:r>
            <a:endParaRPr lang="de-DE" dirty="0"/>
          </a:p>
        </p:txBody>
      </p:sp>
      <p:sp>
        <p:nvSpPr>
          <p:cNvPr id="4" name="Foliennummernplatzhalter 3"/>
          <p:cNvSpPr>
            <a:spLocks noGrp="1"/>
          </p:cNvSpPr>
          <p:nvPr>
            <p:ph type="sldNum" sz="quarter" idx="10"/>
          </p:nvPr>
        </p:nvSpPr>
        <p:spPr/>
        <p:txBody>
          <a:bodyPr/>
          <a:lstStyle/>
          <a:p>
            <a:fld id="{7F1ADA67-6D10-468B-B654-6767DCF23AD6}" type="slidenum">
              <a:rPr lang="de-DE" altLang="de-DE" smtClean="0"/>
              <a:pPr/>
              <a:t>13</a:t>
            </a:fld>
            <a:endParaRPr lang="de-DE" altLang="de-DE"/>
          </a:p>
        </p:txBody>
      </p:sp>
    </p:spTree>
    <p:extLst>
      <p:ext uri="{BB962C8B-B14F-4D97-AF65-F5344CB8AC3E}">
        <p14:creationId xmlns:p14="http://schemas.microsoft.com/office/powerpoint/2010/main" val="6613539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Karten historischer Zustände (entwickelt von der Forschungsstelle Küste)</a:t>
            </a:r>
          </a:p>
          <a:p>
            <a:r>
              <a:rPr lang="de-DE" dirty="0" err="1"/>
              <a:t>Homeier</a:t>
            </a:r>
            <a:r>
              <a:rPr lang="de-DE" dirty="0"/>
              <a:t> (1962) mit Akribie und Blick fürs Detail</a:t>
            </a:r>
            <a:r>
              <a:rPr lang="de-DE" baseline="0" dirty="0"/>
              <a:t> aus alten Karten, Kirchenbüchern </a:t>
            </a:r>
            <a:r>
              <a:rPr lang="de-DE" baseline="0" dirty="0" err="1"/>
              <a:t>etc</a:t>
            </a:r>
            <a:r>
              <a:rPr lang="de-DE" baseline="0" dirty="0"/>
              <a:t> entwickelt und sehr gut belegte Zustände der Morphologie von 1650, 1750, 1850 und 1960</a:t>
            </a:r>
          </a:p>
          <a:p>
            <a:r>
              <a:rPr lang="de-DE" baseline="0" dirty="0"/>
              <a:t>Herling und Niemeyer in Anlehnung an die „</a:t>
            </a:r>
            <a:r>
              <a:rPr lang="de-DE" baseline="0" dirty="0" err="1"/>
              <a:t>Homeier</a:t>
            </a:r>
            <a:r>
              <a:rPr lang="de-DE" baseline="0" dirty="0"/>
              <a:t>-Karten“ / Darstellung der aktuellen Situation</a:t>
            </a:r>
          </a:p>
          <a:p>
            <a:endParaRPr lang="de-DE" baseline="0" dirty="0"/>
          </a:p>
          <a:p>
            <a:r>
              <a:rPr lang="de-DE" baseline="0" dirty="0"/>
              <a:t>Gezeigt wird Entwicklung von </a:t>
            </a:r>
          </a:p>
          <a:p>
            <a:pPr marL="171450" indent="-171450">
              <a:buFont typeface="Arial" panose="020B0604020202020204" pitchFamily="34" charset="0"/>
              <a:buChar char="•"/>
            </a:pPr>
            <a:r>
              <a:rPr lang="de-DE" baseline="0" dirty="0"/>
              <a:t>Sublitoral / ständig von Wasser bedeckt</a:t>
            </a:r>
          </a:p>
          <a:p>
            <a:pPr marL="171450" indent="-171450">
              <a:buFont typeface="Arial" panose="020B0604020202020204" pitchFamily="34" charset="0"/>
              <a:buChar char="•"/>
            </a:pPr>
            <a:r>
              <a:rPr lang="de-DE" baseline="0" dirty="0" err="1"/>
              <a:t>intertidal</a:t>
            </a:r>
            <a:r>
              <a:rPr lang="de-DE" baseline="0" dirty="0"/>
              <a:t> (</a:t>
            </a:r>
            <a:r>
              <a:rPr lang="de-DE" baseline="0" dirty="0" err="1"/>
              <a:t>Eulitoral</a:t>
            </a:r>
            <a:r>
              <a:rPr lang="de-DE" baseline="0" dirty="0"/>
              <a:t>) / Watt und </a:t>
            </a:r>
          </a:p>
          <a:p>
            <a:pPr marL="171450" indent="-171450">
              <a:buFont typeface="Arial" panose="020B0604020202020204" pitchFamily="34" charset="0"/>
              <a:buChar char="•"/>
            </a:pPr>
            <a:r>
              <a:rPr lang="de-DE" baseline="0" dirty="0"/>
              <a:t>Supralitoral / Salzwiesen</a:t>
            </a:r>
            <a:endParaRPr lang="de-DE" dirty="0"/>
          </a:p>
          <a:p>
            <a:endParaRPr lang="de-DE" dirty="0"/>
          </a:p>
          <a:p>
            <a:r>
              <a:rPr lang="de-DE" dirty="0"/>
              <a:t>Nach den katastrophalen Einbrüchen durch</a:t>
            </a:r>
            <a:r>
              <a:rPr lang="de-DE" baseline="0" dirty="0"/>
              <a:t> Sturmfluten im Mittelalter wurden die untergegangenen Gebiete (oft Verlust von Torfflächen, die weggeschwemmt worden) nach und nach durch die Zufuhr von Sedimenten wieder aufgefüllt und nachfolgend wieder eingedeicht. Bildung des heute anstehenden Kleibodens (fruchtbare Marsch).</a:t>
            </a:r>
            <a:endParaRPr lang="de-DE" dirty="0"/>
          </a:p>
          <a:p>
            <a:endParaRPr lang="de-DE" dirty="0"/>
          </a:p>
          <a:p>
            <a:r>
              <a:rPr lang="de-DE" dirty="0"/>
              <a:t>Achtung bei der Abbildung von 2007 feinere Abstufungen:</a:t>
            </a:r>
          </a:p>
          <a:p>
            <a:r>
              <a:rPr lang="de-DE" dirty="0"/>
              <a:t>Hier:	</a:t>
            </a:r>
            <a:r>
              <a:rPr lang="de-DE" dirty="0" err="1"/>
              <a:t>Shallow</a:t>
            </a:r>
            <a:r>
              <a:rPr lang="de-DE" dirty="0"/>
              <a:t> </a:t>
            </a:r>
            <a:r>
              <a:rPr lang="de-DE" dirty="0" err="1"/>
              <a:t>water</a:t>
            </a:r>
            <a:r>
              <a:rPr lang="de-DE" dirty="0"/>
              <a:t> </a:t>
            </a:r>
            <a:r>
              <a:rPr lang="de-DE" dirty="0" err="1"/>
              <a:t>area</a:t>
            </a:r>
            <a:r>
              <a:rPr lang="de-DE" dirty="0"/>
              <a:t>: </a:t>
            </a:r>
            <a:r>
              <a:rPr lang="de-DE" dirty="0" err="1"/>
              <a:t>MTnw</a:t>
            </a:r>
            <a:r>
              <a:rPr lang="de-DE" dirty="0"/>
              <a:t> bis </a:t>
            </a:r>
            <a:r>
              <a:rPr lang="de-DE" dirty="0" err="1"/>
              <a:t>MTnw</a:t>
            </a:r>
            <a:r>
              <a:rPr lang="de-DE" dirty="0"/>
              <a:t> – 2m</a:t>
            </a:r>
          </a:p>
          <a:p>
            <a:r>
              <a:rPr lang="de-DE" dirty="0"/>
              <a:t>	</a:t>
            </a:r>
            <a:r>
              <a:rPr lang="de-DE" dirty="0" err="1"/>
              <a:t>Siltation</a:t>
            </a:r>
            <a:r>
              <a:rPr lang="de-DE" dirty="0"/>
              <a:t> </a:t>
            </a:r>
            <a:r>
              <a:rPr lang="de-DE" dirty="0" err="1"/>
              <a:t>area</a:t>
            </a:r>
            <a:r>
              <a:rPr lang="de-DE" dirty="0"/>
              <a:t>: </a:t>
            </a:r>
            <a:r>
              <a:rPr lang="de-DE" dirty="0" err="1"/>
              <a:t>MThw</a:t>
            </a:r>
            <a:r>
              <a:rPr lang="de-DE" dirty="0"/>
              <a:t> bis </a:t>
            </a:r>
            <a:r>
              <a:rPr lang="de-DE" dirty="0" err="1"/>
              <a:t>MThw</a:t>
            </a:r>
            <a:r>
              <a:rPr lang="de-DE" dirty="0"/>
              <a:t> + 0,5m</a:t>
            </a:r>
          </a:p>
        </p:txBody>
      </p:sp>
      <p:sp>
        <p:nvSpPr>
          <p:cNvPr id="4" name="Foliennummernplatzhalter 3"/>
          <p:cNvSpPr>
            <a:spLocks noGrp="1"/>
          </p:cNvSpPr>
          <p:nvPr>
            <p:ph type="sldNum" sz="quarter" idx="5"/>
          </p:nvPr>
        </p:nvSpPr>
        <p:spPr/>
        <p:txBody>
          <a:bodyPr/>
          <a:lstStyle/>
          <a:p>
            <a:fld id="{7F1ADA67-6D10-468B-B654-6767DCF23AD6}" type="slidenum">
              <a:rPr lang="de-DE" altLang="de-DE" smtClean="0"/>
              <a:pPr/>
              <a:t>15</a:t>
            </a:fld>
            <a:endParaRPr lang="de-DE" altLang="de-DE"/>
          </a:p>
        </p:txBody>
      </p:sp>
      <p:sp>
        <p:nvSpPr>
          <p:cNvPr id="5" name="Datumsplatzhalter 4"/>
          <p:cNvSpPr>
            <a:spLocks noGrp="1"/>
          </p:cNvSpPr>
          <p:nvPr>
            <p:ph type="dt" idx="10"/>
          </p:nvPr>
        </p:nvSpPr>
        <p:spPr/>
        <p:txBody>
          <a:bodyPr/>
          <a:lstStyle/>
          <a:p>
            <a:r>
              <a:rPr lang="de-DE" altLang="de-DE"/>
              <a:t>2019-04-05</a:t>
            </a:r>
          </a:p>
        </p:txBody>
      </p:sp>
      <p:sp>
        <p:nvSpPr>
          <p:cNvPr id="6" name="Kopfzeilenplatzhalter 5"/>
          <p:cNvSpPr>
            <a:spLocks noGrp="1"/>
          </p:cNvSpPr>
          <p:nvPr>
            <p:ph type="hdr" sz="quarter" idx="11"/>
          </p:nvPr>
        </p:nvSpPr>
        <p:spPr/>
        <p:txBody>
          <a:bodyPr/>
          <a:lstStyle/>
          <a:p>
            <a:r>
              <a:rPr lang="de-DE" altLang="de-DE"/>
              <a:t>Einführung - Ökologische Srategie zum Sedimentmanagement </a:t>
            </a:r>
          </a:p>
        </p:txBody>
      </p:sp>
    </p:spTree>
    <p:extLst>
      <p:ext uri="{BB962C8B-B14F-4D97-AF65-F5344CB8AC3E}">
        <p14:creationId xmlns:p14="http://schemas.microsoft.com/office/powerpoint/2010/main" val="8994420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7F1ADA67-6D10-468B-B654-6767DCF23AD6}" type="slidenum">
              <a:rPr lang="de-DE" altLang="de-DE" smtClean="0"/>
              <a:pPr/>
              <a:t>20</a:t>
            </a:fld>
            <a:endParaRPr lang="de-DE" altLang="de-DE"/>
          </a:p>
        </p:txBody>
      </p:sp>
      <p:sp>
        <p:nvSpPr>
          <p:cNvPr id="5" name="Datumsplatzhalter 4"/>
          <p:cNvSpPr>
            <a:spLocks noGrp="1"/>
          </p:cNvSpPr>
          <p:nvPr>
            <p:ph type="dt" idx="11"/>
          </p:nvPr>
        </p:nvSpPr>
        <p:spPr/>
        <p:txBody>
          <a:bodyPr/>
          <a:lstStyle/>
          <a:p>
            <a:r>
              <a:rPr lang="de-DE" altLang="de-DE"/>
              <a:t>2019-04-05</a:t>
            </a:r>
          </a:p>
        </p:txBody>
      </p:sp>
      <p:sp>
        <p:nvSpPr>
          <p:cNvPr id="6" name="Kopfzeilenplatzhalter 5"/>
          <p:cNvSpPr>
            <a:spLocks noGrp="1"/>
          </p:cNvSpPr>
          <p:nvPr>
            <p:ph type="hdr" sz="quarter" idx="12"/>
          </p:nvPr>
        </p:nvSpPr>
        <p:spPr/>
        <p:txBody>
          <a:bodyPr/>
          <a:lstStyle/>
          <a:p>
            <a:r>
              <a:rPr lang="de-DE" altLang="de-DE"/>
              <a:t>Einführung - Ökologische Srategie zum Sedimentmanagement </a:t>
            </a:r>
          </a:p>
        </p:txBody>
      </p:sp>
    </p:spTree>
    <p:extLst>
      <p:ext uri="{BB962C8B-B14F-4D97-AF65-F5344CB8AC3E}">
        <p14:creationId xmlns:p14="http://schemas.microsoft.com/office/powerpoint/2010/main" val="13764158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7F1ADA67-6D10-468B-B654-6767DCF23AD6}" type="slidenum">
              <a:rPr lang="de-DE" altLang="de-DE" smtClean="0"/>
              <a:pPr/>
              <a:t>24</a:t>
            </a:fld>
            <a:endParaRPr lang="de-DE" altLang="de-DE"/>
          </a:p>
        </p:txBody>
      </p:sp>
      <p:sp>
        <p:nvSpPr>
          <p:cNvPr id="5" name="Datumsplatzhalter 4"/>
          <p:cNvSpPr>
            <a:spLocks noGrp="1"/>
          </p:cNvSpPr>
          <p:nvPr>
            <p:ph type="dt" idx="11"/>
          </p:nvPr>
        </p:nvSpPr>
        <p:spPr/>
        <p:txBody>
          <a:bodyPr/>
          <a:lstStyle/>
          <a:p>
            <a:r>
              <a:rPr lang="de-DE" altLang="de-DE"/>
              <a:t>2019-04-05</a:t>
            </a:r>
          </a:p>
        </p:txBody>
      </p:sp>
      <p:sp>
        <p:nvSpPr>
          <p:cNvPr id="6" name="Kopfzeilenplatzhalter 5"/>
          <p:cNvSpPr>
            <a:spLocks noGrp="1"/>
          </p:cNvSpPr>
          <p:nvPr>
            <p:ph type="hdr" sz="quarter" idx="12"/>
          </p:nvPr>
        </p:nvSpPr>
        <p:spPr/>
        <p:txBody>
          <a:bodyPr/>
          <a:lstStyle/>
          <a:p>
            <a:r>
              <a:rPr lang="de-DE" altLang="de-DE"/>
              <a:t>Einführung - Ökologische Srategie zum Sedimentmanagement </a:t>
            </a:r>
          </a:p>
        </p:txBody>
      </p:sp>
    </p:spTree>
    <p:extLst>
      <p:ext uri="{BB962C8B-B14F-4D97-AF65-F5344CB8AC3E}">
        <p14:creationId xmlns:p14="http://schemas.microsoft.com/office/powerpoint/2010/main" val="30384182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143000" y="1122363"/>
            <a:ext cx="6858000" cy="2387600"/>
          </a:xfrm>
        </p:spPr>
        <p:txBody>
          <a:bodyPr anchor="b"/>
          <a:lstStyle>
            <a:lvl1pPr algn="ctr">
              <a:defRPr sz="6000"/>
            </a:lvl1pPr>
          </a:lstStyle>
          <a:p>
            <a:r>
              <a:rPr lang="de-DE"/>
              <a:t>Titelmasterformat durch Klicken bearbeiten</a:t>
            </a:r>
          </a:p>
        </p:txBody>
      </p:sp>
      <p:sp>
        <p:nvSpPr>
          <p:cNvPr id="3" name="Untertitel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p>
        </p:txBody>
      </p:sp>
    </p:spTree>
    <p:extLst>
      <p:ext uri="{BB962C8B-B14F-4D97-AF65-F5344CB8AC3E}">
        <p14:creationId xmlns:p14="http://schemas.microsoft.com/office/powerpoint/2010/main" val="7339189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42191604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539750" y="1773238"/>
            <a:ext cx="4002088" cy="4752106"/>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4694238" y="1773238"/>
            <a:ext cx="4003675" cy="4752106"/>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34308676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Tree>
    <p:extLst>
      <p:ext uri="{BB962C8B-B14F-4D97-AF65-F5344CB8AC3E}">
        <p14:creationId xmlns:p14="http://schemas.microsoft.com/office/powerpoint/2010/main" val="2031246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07579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39750" y="116633"/>
            <a:ext cx="3871543" cy="1008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de-DE" altLang="de-DE" dirty="0"/>
              <a:t>Titelmasterformat durch Klicken bearbeiten</a:t>
            </a:r>
          </a:p>
        </p:txBody>
      </p:sp>
      <p:sp>
        <p:nvSpPr>
          <p:cNvPr id="1027" name="Rectangle 3"/>
          <p:cNvSpPr>
            <a:spLocks noGrp="1" noChangeArrowheads="1"/>
          </p:cNvSpPr>
          <p:nvPr>
            <p:ph type="body" idx="1"/>
          </p:nvPr>
        </p:nvSpPr>
        <p:spPr bwMode="auto">
          <a:xfrm>
            <a:off x="539750" y="1369242"/>
            <a:ext cx="8158163" cy="5228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DE" altLang="de-DE" dirty="0"/>
              <a:t>Textmasterformate durch Klicken bearbeiten</a:t>
            </a:r>
          </a:p>
        </p:txBody>
      </p:sp>
      <p:sp>
        <p:nvSpPr>
          <p:cNvPr id="1033" name="Line 9"/>
          <p:cNvSpPr>
            <a:spLocks noChangeShapeType="1"/>
          </p:cNvSpPr>
          <p:nvPr/>
        </p:nvSpPr>
        <p:spPr bwMode="auto">
          <a:xfrm flipV="1">
            <a:off x="522613" y="620687"/>
            <a:ext cx="3888680" cy="25"/>
          </a:xfrm>
          <a:prstGeom prst="line">
            <a:avLst/>
          </a:prstGeom>
          <a:noFill/>
          <a:ln w="2857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grpSp>
        <p:nvGrpSpPr>
          <p:cNvPr id="1042" name="Group 18"/>
          <p:cNvGrpSpPr>
            <a:grpSpLocks/>
          </p:cNvGrpSpPr>
          <p:nvPr userDrawn="1"/>
        </p:nvGrpSpPr>
        <p:grpSpPr bwMode="auto">
          <a:xfrm>
            <a:off x="4632972" y="333375"/>
            <a:ext cx="4106847" cy="622300"/>
            <a:chOff x="3334" y="210"/>
            <a:chExt cx="2245" cy="392"/>
          </a:xfrm>
        </p:grpSpPr>
        <p:sp>
          <p:nvSpPr>
            <p:cNvPr id="1040" name="Rectangle 16"/>
            <p:cNvSpPr>
              <a:spLocks noChangeArrowheads="1"/>
            </p:cNvSpPr>
            <p:nvPr userDrawn="1"/>
          </p:nvSpPr>
          <p:spPr bwMode="auto">
            <a:xfrm>
              <a:off x="3651" y="254"/>
              <a:ext cx="1928"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nSpc>
                  <a:spcPct val="80000"/>
                </a:lnSpc>
              </a:pPr>
              <a:r>
                <a:rPr lang="de-DE" altLang="de-DE" sz="1200" b="1" dirty="0"/>
                <a:t>Niedersächsisches Ministerium</a:t>
              </a:r>
              <a:br>
                <a:rPr lang="de-DE" altLang="de-DE" sz="1200" b="1" dirty="0"/>
              </a:br>
              <a:r>
                <a:rPr lang="de-DE" altLang="de-DE" sz="1200" b="1" dirty="0"/>
                <a:t>für Umwelt, Energie, Bauen und Klimaschutz</a:t>
              </a:r>
              <a:r>
                <a:rPr lang="de-DE" altLang="de-DE" dirty="0"/>
                <a:t> </a:t>
              </a:r>
            </a:p>
          </p:txBody>
        </p:sp>
        <p:pic>
          <p:nvPicPr>
            <p:cNvPr id="1041" name="Picture 17" descr="Wappen Vorlage Stk"/>
            <p:cNvPicPr>
              <a:picLocks noChangeAspect="1" noChangeArrowheads="1"/>
            </p:cNvPicPr>
            <p:nvPr userDrawn="1"/>
          </p:nvPicPr>
          <p:blipFill>
            <a:blip r:embed="rId7" cstate="print">
              <a:extLst>
                <a:ext uri="{28A0092B-C50C-407E-A947-70E740481C1C}">
                  <a14:useLocalDpi xmlns:a14="http://schemas.microsoft.com/office/drawing/2010/main" val="0"/>
                </a:ext>
              </a:extLst>
            </a:blip>
            <a:srcRect/>
            <a:stretch>
              <a:fillRect/>
            </a:stretch>
          </p:blipFill>
          <p:spPr bwMode="auto">
            <a:xfrm>
              <a:off x="3334" y="210"/>
              <a:ext cx="345" cy="392"/>
            </a:xfrm>
            <a:prstGeom prst="rect">
              <a:avLst/>
            </a:prstGeom>
            <a:noFill/>
            <a:extLst>
              <a:ext uri="{909E8E84-426E-40DD-AFC4-6F175D3DCCD1}">
                <a14:hiddenFill xmlns:a14="http://schemas.microsoft.com/office/drawing/2010/main">
                  <a:solidFill>
                    <a:srgbClr val="FFFFFF"/>
                  </a:solidFill>
                </a14:hiddenFill>
              </a:ext>
            </a:extLst>
          </p:spPr>
        </p:pic>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 id="2147483655" r:id="rId5"/>
  </p:sldLayoutIdLst>
  <p:hf hdr="0"/>
  <p:txStyles>
    <p:titleStyle>
      <a:lvl1pPr algn="ctr" rtl="0" eaLnBrk="1" fontAlgn="base" hangingPunct="1">
        <a:spcBef>
          <a:spcPct val="0"/>
        </a:spcBef>
        <a:spcAft>
          <a:spcPct val="0"/>
        </a:spcAft>
        <a:defRPr sz="2400" b="1" kern="1200">
          <a:solidFill>
            <a:schemeClr val="tx2"/>
          </a:solidFill>
          <a:latin typeface="+mj-lt"/>
          <a:ea typeface="+mj-ea"/>
          <a:cs typeface="+mj-cs"/>
        </a:defRPr>
      </a:lvl1pPr>
      <a:lvl2pPr algn="ctr" rtl="0" eaLnBrk="1" fontAlgn="base" hangingPunct="1">
        <a:spcBef>
          <a:spcPct val="0"/>
        </a:spcBef>
        <a:spcAft>
          <a:spcPct val="0"/>
        </a:spcAft>
        <a:defRPr sz="3000" b="1">
          <a:solidFill>
            <a:schemeClr val="tx2"/>
          </a:solidFill>
          <a:latin typeface="Arial" panose="020B0604020202020204" pitchFamily="34" charset="0"/>
        </a:defRPr>
      </a:lvl2pPr>
      <a:lvl3pPr algn="ctr" rtl="0" eaLnBrk="1" fontAlgn="base" hangingPunct="1">
        <a:spcBef>
          <a:spcPct val="0"/>
        </a:spcBef>
        <a:spcAft>
          <a:spcPct val="0"/>
        </a:spcAft>
        <a:defRPr sz="3000" b="1">
          <a:solidFill>
            <a:schemeClr val="tx2"/>
          </a:solidFill>
          <a:latin typeface="Arial" panose="020B0604020202020204" pitchFamily="34" charset="0"/>
        </a:defRPr>
      </a:lvl3pPr>
      <a:lvl4pPr algn="ctr" rtl="0" eaLnBrk="1" fontAlgn="base" hangingPunct="1">
        <a:spcBef>
          <a:spcPct val="0"/>
        </a:spcBef>
        <a:spcAft>
          <a:spcPct val="0"/>
        </a:spcAft>
        <a:defRPr sz="3000" b="1">
          <a:solidFill>
            <a:schemeClr val="tx2"/>
          </a:solidFill>
          <a:latin typeface="Arial" panose="020B0604020202020204" pitchFamily="34" charset="0"/>
        </a:defRPr>
      </a:lvl4pPr>
      <a:lvl5pPr algn="ctr" rtl="0" eaLnBrk="1" fontAlgn="base" hangingPunct="1">
        <a:spcBef>
          <a:spcPct val="0"/>
        </a:spcBef>
        <a:spcAft>
          <a:spcPct val="0"/>
        </a:spcAft>
        <a:defRPr sz="3000" b="1">
          <a:solidFill>
            <a:schemeClr val="tx2"/>
          </a:solidFill>
          <a:latin typeface="Arial" panose="020B0604020202020204" pitchFamily="34" charset="0"/>
        </a:defRPr>
      </a:lvl5pPr>
      <a:lvl6pPr marL="457200" algn="ctr" rtl="0" eaLnBrk="1" fontAlgn="base" hangingPunct="1">
        <a:spcBef>
          <a:spcPct val="0"/>
        </a:spcBef>
        <a:spcAft>
          <a:spcPct val="0"/>
        </a:spcAft>
        <a:defRPr sz="3000" b="1">
          <a:solidFill>
            <a:schemeClr val="tx2"/>
          </a:solidFill>
          <a:latin typeface="Arial" panose="020B0604020202020204" pitchFamily="34" charset="0"/>
        </a:defRPr>
      </a:lvl6pPr>
      <a:lvl7pPr marL="914400" algn="ctr" rtl="0" eaLnBrk="1" fontAlgn="base" hangingPunct="1">
        <a:spcBef>
          <a:spcPct val="0"/>
        </a:spcBef>
        <a:spcAft>
          <a:spcPct val="0"/>
        </a:spcAft>
        <a:defRPr sz="3000" b="1">
          <a:solidFill>
            <a:schemeClr val="tx2"/>
          </a:solidFill>
          <a:latin typeface="Arial" panose="020B0604020202020204" pitchFamily="34" charset="0"/>
        </a:defRPr>
      </a:lvl7pPr>
      <a:lvl8pPr marL="1371600" algn="ctr" rtl="0" eaLnBrk="1" fontAlgn="base" hangingPunct="1">
        <a:spcBef>
          <a:spcPct val="0"/>
        </a:spcBef>
        <a:spcAft>
          <a:spcPct val="0"/>
        </a:spcAft>
        <a:defRPr sz="3000" b="1">
          <a:solidFill>
            <a:schemeClr val="tx2"/>
          </a:solidFill>
          <a:latin typeface="Arial" panose="020B0604020202020204" pitchFamily="34" charset="0"/>
        </a:defRPr>
      </a:lvl8pPr>
      <a:lvl9pPr marL="1828800" algn="ctr" rtl="0" eaLnBrk="1" fontAlgn="base" hangingPunct="1">
        <a:spcBef>
          <a:spcPct val="0"/>
        </a:spcBef>
        <a:spcAft>
          <a:spcPct val="0"/>
        </a:spcAft>
        <a:defRPr sz="3000" b="1">
          <a:solidFill>
            <a:schemeClr val="tx2"/>
          </a:solidFill>
          <a:latin typeface="Arial" panose="020B0604020202020204" pitchFamily="34" charset="0"/>
        </a:defRPr>
      </a:lvl9pPr>
    </p:titleStyle>
    <p:bodyStyle>
      <a:lvl1pPr marL="342900" indent="-342900" algn="l" rtl="0" eaLnBrk="1" fontAlgn="base" hangingPunct="1">
        <a:spcBef>
          <a:spcPct val="20000"/>
        </a:spcBef>
        <a:spcAft>
          <a:spcPct val="0"/>
        </a:spcAft>
        <a:defRPr sz="24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4.emf"/><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png"/><Relationship Id="rId7" Type="http://schemas.openxmlformats.org/officeDocument/2006/relationships/image" Target="../media/image8.sv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2.svg"/><Relationship Id="rId5" Type="http://schemas.openxmlformats.org/officeDocument/2006/relationships/image" Target="../media/image6.svg"/><Relationship Id="rId10" Type="http://schemas.openxmlformats.org/officeDocument/2006/relationships/image" Target="../media/image14.png"/><Relationship Id="rId4" Type="http://schemas.openxmlformats.org/officeDocument/2006/relationships/image" Target="../media/image10.png"/><Relationship Id="rId9"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4.xml"/><Relationship Id="rId5" Type="http://schemas.openxmlformats.org/officeDocument/2006/relationships/image" Target="../media/image17.emf"/><Relationship Id="rId4" Type="http://schemas.openxmlformats.org/officeDocument/2006/relationships/image" Target="../media/image16.emf"/></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2.png"/><Relationship Id="rId7" Type="http://schemas.openxmlformats.org/officeDocument/2006/relationships/image" Target="../media/image24.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23.png"/><Relationship Id="rId5" Type="http://schemas.openxmlformats.org/officeDocument/2006/relationships/image" Target="../media/image21.png"/><Relationship Id="rId4" Type="http://schemas.openxmlformats.org/officeDocument/2006/relationships/oleObject" Target="../embeddings/oleObject1.bin"/></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4.xml"/><Relationship Id="rId1" Type="http://schemas.openxmlformats.org/officeDocument/2006/relationships/vmlDrawing" Target="../drawings/vmlDrawing2.vml"/><Relationship Id="rId4" Type="http://schemas.openxmlformats.org/officeDocument/2006/relationships/image" Target="../media/image34.wmf"/></Relationships>
</file>

<file path=ppt/slides/_rels/slide24.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4.emf"/><Relationship Id="rId7"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323528" y="1124744"/>
            <a:ext cx="8496944" cy="2304256"/>
          </a:xfrm>
        </p:spPr>
        <p:txBody>
          <a:bodyPr/>
          <a:lstStyle/>
          <a:p>
            <a:r>
              <a:rPr lang="de-DE" sz="2800" b="0" dirty="0"/>
              <a:t/>
            </a:r>
            <a:br>
              <a:rPr lang="de-DE" sz="2800" b="0" dirty="0"/>
            </a:br>
            <a:r>
              <a:rPr lang="de-DE" sz="2800" b="0" dirty="0"/>
              <a:t> </a:t>
            </a:r>
            <a:r>
              <a:rPr lang="de-DE" sz="2800" dirty="0"/>
              <a:t>Anpassung an den </a:t>
            </a:r>
            <a:r>
              <a:rPr lang="de-DE" sz="2800" dirty="0" smtClean="0"/>
              <a:t>Klimawandel: </a:t>
            </a:r>
            <a:br>
              <a:rPr lang="de-DE" sz="2800" dirty="0" smtClean="0"/>
            </a:br>
            <a:r>
              <a:rPr lang="de-DE" sz="2800" dirty="0" smtClean="0"/>
              <a:t/>
            </a:r>
            <a:br>
              <a:rPr lang="de-DE" sz="2800" dirty="0" smtClean="0"/>
            </a:br>
            <a:r>
              <a:rPr lang="de-DE" sz="2800" dirty="0" smtClean="0"/>
              <a:t>„Ökologischen Strategie </a:t>
            </a:r>
            <a:br>
              <a:rPr lang="de-DE" sz="2800" dirty="0" smtClean="0"/>
            </a:br>
            <a:r>
              <a:rPr lang="de-DE" sz="2800" dirty="0" smtClean="0"/>
              <a:t>zum Sedimentmanagement </a:t>
            </a:r>
            <a:br>
              <a:rPr lang="de-DE" sz="2800" dirty="0" smtClean="0"/>
            </a:br>
            <a:r>
              <a:rPr lang="de-DE" sz="2800" dirty="0" smtClean="0"/>
              <a:t>an </a:t>
            </a:r>
            <a:r>
              <a:rPr lang="de-DE" sz="2800" dirty="0"/>
              <a:t>der </a:t>
            </a:r>
            <a:r>
              <a:rPr lang="de-DE" sz="2800" dirty="0" smtClean="0"/>
              <a:t>Ems“ </a:t>
            </a:r>
            <a:endParaRPr lang="de-DE" sz="2800" dirty="0"/>
          </a:p>
        </p:txBody>
      </p:sp>
      <p:sp>
        <p:nvSpPr>
          <p:cNvPr id="3" name="Untertitel 2"/>
          <p:cNvSpPr>
            <a:spLocks noGrp="1"/>
          </p:cNvSpPr>
          <p:nvPr>
            <p:ph type="subTitle" idx="1"/>
          </p:nvPr>
        </p:nvSpPr>
        <p:spPr>
          <a:xfrm>
            <a:off x="1143000" y="3789040"/>
            <a:ext cx="6858000" cy="2707282"/>
          </a:xfrm>
        </p:spPr>
        <p:txBody>
          <a:bodyPr/>
          <a:lstStyle/>
          <a:p>
            <a:r>
              <a:rPr lang="de-DE" dirty="0" smtClean="0"/>
              <a:t>Ralf Kaiser</a:t>
            </a:r>
          </a:p>
          <a:p>
            <a:endParaRPr lang="de-DE" dirty="0" smtClean="0"/>
          </a:p>
          <a:p>
            <a:r>
              <a:rPr lang="de-DE" dirty="0" smtClean="0"/>
              <a:t>Niedersächsisches Ministerium für Umwelt, Energie, Bauen und Klimaschutz</a:t>
            </a:r>
          </a:p>
          <a:p>
            <a:endParaRPr lang="de-DE" dirty="0" smtClean="0"/>
          </a:p>
          <a:p>
            <a:r>
              <a:rPr lang="de-DE" sz="2000" dirty="0" err="1" smtClean="0"/>
              <a:t>Ref</a:t>
            </a:r>
            <a:r>
              <a:rPr lang="de-DE" sz="2000" dirty="0" smtClean="0"/>
              <a:t>. 24, Oberflächen- und </a:t>
            </a:r>
            <a:r>
              <a:rPr lang="de-DE" sz="2000" dirty="0"/>
              <a:t>K</a:t>
            </a:r>
            <a:r>
              <a:rPr lang="de-DE" sz="2000" dirty="0" smtClean="0"/>
              <a:t>üstengewässer, Meeresschutz</a:t>
            </a:r>
            <a:endParaRPr lang="de-DE" sz="2000" dirty="0"/>
          </a:p>
        </p:txBody>
      </p:sp>
    </p:spTree>
    <p:extLst>
      <p:ext uri="{BB962C8B-B14F-4D97-AF65-F5344CB8AC3E}">
        <p14:creationId xmlns:p14="http://schemas.microsoft.com/office/powerpoint/2010/main" val="41750069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fik 6"/>
          <p:cNvPicPr>
            <a:picLocks noChangeAspect="1"/>
          </p:cNvPicPr>
          <p:nvPr/>
        </p:nvPicPr>
        <p:blipFill rotWithShape="1">
          <a:blip r:embed="rId3">
            <a:lum bright="8000"/>
          </a:blip>
          <a:srcRect l="388" t="-180" r="388"/>
          <a:stretch/>
        </p:blipFill>
        <p:spPr>
          <a:xfrm>
            <a:off x="0" y="1029649"/>
            <a:ext cx="9144000" cy="5830269"/>
          </a:xfrm>
          <a:prstGeom prst="rect">
            <a:avLst/>
          </a:prstGeom>
        </p:spPr>
      </p:pic>
      <p:sp>
        <p:nvSpPr>
          <p:cNvPr id="2" name="Titel 1">
            <a:extLst>
              <a:ext uri="{FF2B5EF4-FFF2-40B4-BE49-F238E27FC236}">
                <a16:creationId xmlns:a16="http://schemas.microsoft.com/office/drawing/2014/main" xmlns="" id="{62CB9ACE-773A-42BD-8204-F9B420456D1E}"/>
              </a:ext>
            </a:extLst>
          </p:cNvPr>
          <p:cNvSpPr>
            <a:spLocks noGrp="1"/>
          </p:cNvSpPr>
          <p:nvPr>
            <p:ph type="title"/>
          </p:nvPr>
        </p:nvSpPr>
        <p:spPr/>
        <p:txBody>
          <a:bodyPr/>
          <a:lstStyle/>
          <a:p>
            <a:r>
              <a:rPr lang="de-DE" dirty="0"/>
              <a:t>Klimaentwicklung aktuell</a:t>
            </a:r>
            <a:br>
              <a:rPr lang="de-DE" dirty="0"/>
            </a:br>
            <a:r>
              <a:rPr lang="de-DE" dirty="0"/>
              <a:t>WMO-Bericht 2019</a:t>
            </a:r>
          </a:p>
        </p:txBody>
      </p:sp>
      <p:sp>
        <p:nvSpPr>
          <p:cNvPr id="4" name="Rechteck 3">
            <a:extLst>
              <a:ext uri="{FF2B5EF4-FFF2-40B4-BE49-F238E27FC236}">
                <a16:creationId xmlns:a16="http://schemas.microsoft.com/office/drawing/2014/main" xmlns="" id="{0562B490-E7A6-4F5C-913E-C4B0E30B87BA}"/>
              </a:ext>
            </a:extLst>
          </p:cNvPr>
          <p:cNvSpPr/>
          <p:nvPr/>
        </p:nvSpPr>
        <p:spPr>
          <a:xfrm>
            <a:off x="2483768" y="1124744"/>
            <a:ext cx="6552728" cy="4555093"/>
          </a:xfrm>
          <a:prstGeom prst="rect">
            <a:avLst/>
          </a:prstGeom>
        </p:spPr>
        <p:txBody>
          <a:bodyPr wrap="square">
            <a:spAutoFit/>
          </a:bodyPr>
          <a:lstStyle/>
          <a:p>
            <a:r>
              <a:rPr lang="de-DE" sz="2000" b="1" dirty="0"/>
              <a:t>2018 war das viertwärmste Jahr seit Beginn </a:t>
            </a:r>
          </a:p>
          <a:p>
            <a:r>
              <a:rPr lang="de-DE" sz="2000" b="1" dirty="0"/>
              <a:t>der Aufzeichnung</a:t>
            </a:r>
          </a:p>
          <a:p>
            <a:endParaRPr lang="de-DE" sz="2000" b="1" dirty="0"/>
          </a:p>
          <a:p>
            <a:r>
              <a:rPr lang="de-DE" sz="2000" b="1" dirty="0"/>
              <a:t>2015–2018 waren die vier wärmsten Jahre </a:t>
            </a:r>
          </a:p>
          <a:p>
            <a:r>
              <a:rPr lang="de-DE" sz="2000" b="1" dirty="0"/>
              <a:t>seit Beginn der Aufzeichnung - der lang anhaltende </a:t>
            </a:r>
          </a:p>
          <a:p>
            <a:r>
              <a:rPr lang="de-DE" sz="2000" b="1" dirty="0"/>
              <a:t>Trend der Erwärmung setzt sich fort </a:t>
            </a:r>
          </a:p>
          <a:p>
            <a:endParaRPr lang="de-DE" sz="1000" b="1" dirty="0"/>
          </a:p>
          <a:p>
            <a:endParaRPr lang="de-DE" sz="2000" b="1" dirty="0"/>
          </a:p>
          <a:p>
            <a:endParaRPr lang="de-DE" sz="2000" b="1" dirty="0"/>
          </a:p>
          <a:p>
            <a:endParaRPr lang="de-DE" sz="2000" b="1" dirty="0"/>
          </a:p>
          <a:p>
            <a:r>
              <a:rPr lang="de-DE" sz="2000" b="1" dirty="0"/>
              <a:t>Der Wärmegehalt der Ozeane ist auf Rekordhöhe  </a:t>
            </a:r>
          </a:p>
          <a:p>
            <a:r>
              <a:rPr lang="de-DE" sz="2000" b="1" dirty="0"/>
              <a:t>Der globale Meeresspiegelanstieg setzt sich fort</a:t>
            </a:r>
          </a:p>
          <a:p>
            <a:endParaRPr lang="de-DE" sz="2000" b="1" dirty="0"/>
          </a:p>
          <a:p>
            <a:r>
              <a:rPr lang="de-DE" sz="2000" b="1" dirty="0"/>
              <a:t>Die Ausdehnung des arktischen und antarktischen </a:t>
            </a:r>
          </a:p>
          <a:p>
            <a:r>
              <a:rPr lang="de-DE" sz="2000" b="1" dirty="0"/>
              <a:t>Meereises liegt weit unter dem Durchschnitt </a:t>
            </a:r>
          </a:p>
        </p:txBody>
      </p:sp>
      <p:sp>
        <p:nvSpPr>
          <p:cNvPr id="8" name="Textfeld 7"/>
          <p:cNvSpPr txBox="1"/>
          <p:nvPr/>
        </p:nvSpPr>
        <p:spPr>
          <a:xfrm>
            <a:off x="323528" y="6408187"/>
            <a:ext cx="4370364" cy="400110"/>
          </a:xfrm>
          <a:prstGeom prst="rect">
            <a:avLst/>
          </a:prstGeom>
          <a:noFill/>
        </p:spPr>
        <p:txBody>
          <a:bodyPr wrap="none" rtlCol="0">
            <a:spAutoFit/>
          </a:bodyPr>
          <a:lstStyle/>
          <a:p>
            <a:r>
              <a:rPr lang="de-DE" sz="2000" b="1" dirty="0"/>
              <a:t>Nach WMO-Bericht Nr. 1233 [2019]</a:t>
            </a:r>
          </a:p>
        </p:txBody>
      </p:sp>
    </p:spTree>
    <p:extLst>
      <p:ext uri="{BB962C8B-B14F-4D97-AF65-F5344CB8AC3E}">
        <p14:creationId xmlns:p14="http://schemas.microsoft.com/office/powerpoint/2010/main" val="30651902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95536" y="116633"/>
            <a:ext cx="4015757" cy="1008111"/>
          </a:xfrm>
        </p:spPr>
        <p:txBody>
          <a:bodyPr/>
          <a:lstStyle/>
          <a:p>
            <a:r>
              <a:rPr lang="de-DE" dirty="0" smtClean="0"/>
              <a:t>Entwicklung Wasserstand lokal</a:t>
            </a:r>
            <a:endParaRPr lang="de-DE" dirty="0"/>
          </a:p>
        </p:txBody>
      </p:sp>
      <p:graphicFrame>
        <p:nvGraphicFramePr>
          <p:cNvPr id="6" name="Diagramm 5"/>
          <p:cNvGraphicFramePr/>
          <p:nvPr>
            <p:extLst>
              <p:ext uri="{D42A27DB-BD31-4B8C-83A1-F6EECF244321}">
                <p14:modId xmlns:p14="http://schemas.microsoft.com/office/powerpoint/2010/main" val="20995856"/>
              </p:ext>
            </p:extLst>
          </p:nvPr>
        </p:nvGraphicFramePr>
        <p:xfrm>
          <a:off x="539750" y="1124744"/>
          <a:ext cx="8352730" cy="5472608"/>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feld 6"/>
          <p:cNvSpPr txBox="1"/>
          <p:nvPr/>
        </p:nvSpPr>
        <p:spPr>
          <a:xfrm>
            <a:off x="1259632" y="1988840"/>
            <a:ext cx="5147563" cy="646331"/>
          </a:xfrm>
          <a:prstGeom prst="rect">
            <a:avLst/>
          </a:prstGeom>
          <a:solidFill>
            <a:schemeClr val="bg1">
              <a:lumMod val="95000"/>
            </a:schemeClr>
          </a:solidFill>
        </p:spPr>
        <p:txBody>
          <a:bodyPr wrap="none" rtlCol="0">
            <a:spAutoFit/>
          </a:bodyPr>
          <a:lstStyle/>
          <a:p>
            <a:r>
              <a:rPr lang="de-DE" dirty="0" smtClean="0"/>
              <a:t>Datenquelle, NLWKN-FSK</a:t>
            </a:r>
          </a:p>
          <a:p>
            <a:r>
              <a:rPr lang="de-DE" dirty="0" err="1" smtClean="0"/>
              <a:t>MThw</a:t>
            </a:r>
            <a:r>
              <a:rPr lang="de-DE" dirty="0" smtClean="0"/>
              <a:t>-Anstieg: 26,4 cm für die letzten 100 Jahre</a:t>
            </a:r>
            <a:endParaRPr lang="de-DE" dirty="0"/>
          </a:p>
        </p:txBody>
      </p:sp>
    </p:spTree>
    <p:extLst>
      <p:ext uri="{BB962C8B-B14F-4D97-AF65-F5344CB8AC3E}">
        <p14:creationId xmlns:p14="http://schemas.microsoft.com/office/powerpoint/2010/main" val="7885550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95536" y="116633"/>
            <a:ext cx="4015757" cy="1008111"/>
          </a:xfrm>
        </p:spPr>
        <p:txBody>
          <a:bodyPr/>
          <a:lstStyle/>
          <a:p>
            <a:r>
              <a:rPr lang="de-DE" dirty="0"/>
              <a:t>Entwicklung </a:t>
            </a:r>
            <a:r>
              <a:rPr lang="de-DE" dirty="0" smtClean="0"/>
              <a:t>Wasserstand</a:t>
            </a:r>
            <a:br>
              <a:rPr lang="de-DE" dirty="0" smtClean="0"/>
            </a:br>
            <a:r>
              <a:rPr lang="de-DE" dirty="0" smtClean="0"/>
              <a:t>mögliche </a:t>
            </a:r>
            <a:r>
              <a:rPr lang="de-DE" dirty="0"/>
              <a:t>Z</a:t>
            </a:r>
            <a:r>
              <a:rPr lang="de-DE" dirty="0" smtClean="0"/>
              <a:t>ukunft</a:t>
            </a:r>
            <a:endParaRPr lang="de-DE" dirty="0"/>
          </a:p>
        </p:txBody>
      </p:sp>
      <p:pic>
        <p:nvPicPr>
          <p:cNvPr id="3" name="Grafik 2"/>
          <p:cNvPicPr>
            <a:picLocks noChangeAspect="1"/>
          </p:cNvPicPr>
          <p:nvPr/>
        </p:nvPicPr>
        <p:blipFill>
          <a:blip r:embed="rId3"/>
          <a:stretch>
            <a:fillRect/>
          </a:stretch>
        </p:blipFill>
        <p:spPr>
          <a:xfrm>
            <a:off x="56827" y="2148704"/>
            <a:ext cx="9030346" cy="4592664"/>
          </a:xfrm>
          <a:prstGeom prst="rect">
            <a:avLst/>
          </a:prstGeom>
        </p:spPr>
      </p:pic>
      <p:sp>
        <p:nvSpPr>
          <p:cNvPr id="4" name="Textfeld 3"/>
          <p:cNvSpPr txBox="1"/>
          <p:nvPr/>
        </p:nvSpPr>
        <p:spPr>
          <a:xfrm>
            <a:off x="214911" y="1124744"/>
            <a:ext cx="8079456" cy="1015663"/>
          </a:xfrm>
          <a:prstGeom prst="rect">
            <a:avLst/>
          </a:prstGeom>
          <a:noFill/>
        </p:spPr>
        <p:txBody>
          <a:bodyPr wrap="none" rtlCol="0">
            <a:spAutoFit/>
          </a:bodyPr>
          <a:lstStyle/>
          <a:p>
            <a:r>
              <a:rPr lang="de-DE" sz="2000" b="1" dirty="0" smtClean="0"/>
              <a:t>IPCC: Sonderbericht </a:t>
            </a:r>
            <a:r>
              <a:rPr lang="de-DE" sz="2000" b="1" dirty="0"/>
              <a:t>über Ozean und Kryosphäre (SROCC), </a:t>
            </a:r>
            <a:r>
              <a:rPr lang="de-DE" sz="2000" b="1" dirty="0" smtClean="0"/>
              <a:t>2019</a:t>
            </a:r>
          </a:p>
          <a:p>
            <a:r>
              <a:rPr lang="de-DE" sz="2000" b="1" dirty="0" smtClean="0"/>
              <a:t>RCP 2.6: </a:t>
            </a:r>
            <a:r>
              <a:rPr lang="de-DE" sz="2000" dirty="0" smtClean="0"/>
              <a:t>Szenario mit deutlichen Anstrengungen im Klimaschutz</a:t>
            </a:r>
          </a:p>
          <a:p>
            <a:r>
              <a:rPr lang="de-DE" sz="2000" b="1" dirty="0" smtClean="0"/>
              <a:t>RCP 8.5: </a:t>
            </a:r>
            <a:r>
              <a:rPr lang="de-DE" sz="2000" dirty="0" smtClean="0"/>
              <a:t>Szenario mit </a:t>
            </a:r>
            <a:r>
              <a:rPr lang="de-DE" sz="2000" dirty="0" err="1" smtClean="0"/>
              <a:t>business</a:t>
            </a:r>
            <a:r>
              <a:rPr lang="de-DE" sz="2000" dirty="0" smtClean="0"/>
              <a:t> </a:t>
            </a:r>
            <a:r>
              <a:rPr lang="de-DE" sz="2000" dirty="0" err="1" smtClean="0"/>
              <a:t>as</a:t>
            </a:r>
            <a:r>
              <a:rPr lang="de-DE" sz="2000" dirty="0" smtClean="0"/>
              <a:t> </a:t>
            </a:r>
            <a:r>
              <a:rPr lang="de-DE" sz="2000" dirty="0" err="1" smtClean="0"/>
              <a:t>usual</a:t>
            </a:r>
            <a:r>
              <a:rPr lang="de-DE" sz="2000" dirty="0" smtClean="0"/>
              <a:t> (weiter so wie bisher)</a:t>
            </a:r>
          </a:p>
        </p:txBody>
      </p:sp>
    </p:spTree>
    <p:extLst>
      <p:ext uri="{BB962C8B-B14F-4D97-AF65-F5344CB8AC3E}">
        <p14:creationId xmlns:p14="http://schemas.microsoft.com/office/powerpoint/2010/main" val="3987521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k 16">
            <a:extLst>
              <a:ext uri="{FF2B5EF4-FFF2-40B4-BE49-F238E27FC236}">
                <a16:creationId xmlns:a16="http://schemas.microsoft.com/office/drawing/2014/main" xmlns="" id="{F5F4D2C1-DF3D-41AB-B575-675380BAA15C}"/>
              </a:ext>
            </a:extLst>
          </p:cNvPr>
          <p:cNvPicPr>
            <a:picLocks noChangeAspect="1"/>
          </p:cNvPicPr>
          <p:nvPr/>
        </p:nvPicPr>
        <p:blipFill>
          <a:blip r:embed="rId3"/>
          <a:stretch>
            <a:fillRect/>
          </a:stretch>
        </p:blipFill>
        <p:spPr>
          <a:xfrm>
            <a:off x="121803" y="4731090"/>
            <a:ext cx="8900179" cy="627909"/>
          </a:xfrm>
          <a:prstGeom prst="rect">
            <a:avLst/>
          </a:prstGeom>
        </p:spPr>
      </p:pic>
      <p:pic>
        <p:nvPicPr>
          <p:cNvPr id="19" name="Grafik 18">
            <a:extLst>
              <a:ext uri="{FF2B5EF4-FFF2-40B4-BE49-F238E27FC236}">
                <a16:creationId xmlns:a16="http://schemas.microsoft.com/office/drawing/2014/main" xmlns="" id="{DD74543B-A6DD-49EF-89A6-DBB30306710B}"/>
              </a:ext>
            </a:extLst>
          </p:cNvPr>
          <p:cNvPicPr>
            <a:picLocks noChangeAspect="1"/>
          </p:cNvPicPr>
          <p:nvPr/>
        </p:nvPicPr>
        <p:blipFill>
          <a:blip r:embed="rId4"/>
          <a:stretch>
            <a:fillRect/>
          </a:stretch>
        </p:blipFill>
        <p:spPr>
          <a:xfrm>
            <a:off x="121803" y="3752301"/>
            <a:ext cx="8900179" cy="1580598"/>
          </a:xfrm>
          <a:prstGeom prst="rect">
            <a:avLst/>
          </a:prstGeom>
        </p:spPr>
      </p:pic>
      <p:pic>
        <p:nvPicPr>
          <p:cNvPr id="21" name="Grafik 20">
            <a:extLst>
              <a:ext uri="{FF2B5EF4-FFF2-40B4-BE49-F238E27FC236}">
                <a16:creationId xmlns:a16="http://schemas.microsoft.com/office/drawing/2014/main" xmlns="" id="{E454928F-6C79-45F8-A779-563016842B96}"/>
              </a:ext>
            </a:extLst>
          </p:cNvPr>
          <p:cNvPicPr>
            <a:picLocks noChangeAspect="1"/>
          </p:cNvPicPr>
          <p:nvPr/>
        </p:nvPicPr>
        <p:blipFill>
          <a:blip r:embed="rId5"/>
          <a:stretch>
            <a:fillRect/>
          </a:stretch>
        </p:blipFill>
        <p:spPr>
          <a:xfrm>
            <a:off x="121803" y="3285153"/>
            <a:ext cx="8900179" cy="2035291"/>
          </a:xfrm>
          <a:prstGeom prst="rect">
            <a:avLst/>
          </a:prstGeom>
        </p:spPr>
      </p:pic>
      <p:pic>
        <p:nvPicPr>
          <p:cNvPr id="26" name="Grafik 25">
            <a:extLst>
              <a:ext uri="{FF2B5EF4-FFF2-40B4-BE49-F238E27FC236}">
                <a16:creationId xmlns:a16="http://schemas.microsoft.com/office/drawing/2014/main" xmlns="" id="{A7342FF2-E999-4071-8E78-338555D1848C}"/>
              </a:ext>
            </a:extLst>
          </p:cNvPr>
          <p:cNvPicPr>
            <a:picLocks noChangeAspect="1"/>
          </p:cNvPicPr>
          <p:nvPr/>
        </p:nvPicPr>
        <p:blipFill>
          <a:blip r:embed="rId6"/>
          <a:stretch>
            <a:fillRect/>
          </a:stretch>
        </p:blipFill>
        <p:spPr>
          <a:xfrm>
            <a:off x="121803" y="2780929"/>
            <a:ext cx="8900179" cy="2526070"/>
          </a:xfrm>
          <a:prstGeom prst="rect">
            <a:avLst/>
          </a:prstGeom>
        </p:spPr>
      </p:pic>
      <p:pic>
        <p:nvPicPr>
          <p:cNvPr id="3" name="Grafik 2" descr="Kuh">
            <a:extLst>
              <a:ext uri="{FF2B5EF4-FFF2-40B4-BE49-F238E27FC236}">
                <a16:creationId xmlns:a16="http://schemas.microsoft.com/office/drawing/2014/main" xmlns="" id="{2A30C43F-B965-4600-A5FE-09452B6E9409}"/>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6660232" y="3959888"/>
            <a:ext cx="914400" cy="914400"/>
          </a:xfrm>
          <a:prstGeom prst="rect">
            <a:avLst/>
          </a:prstGeom>
        </p:spPr>
      </p:pic>
      <p:grpSp>
        <p:nvGrpSpPr>
          <p:cNvPr id="12" name="Gruppieren 11">
            <a:extLst>
              <a:ext uri="{FF2B5EF4-FFF2-40B4-BE49-F238E27FC236}">
                <a16:creationId xmlns:a16="http://schemas.microsoft.com/office/drawing/2014/main" xmlns="" id="{4627DCEB-A1F3-4FCC-81D1-97521F021EB1}"/>
              </a:ext>
            </a:extLst>
          </p:cNvPr>
          <p:cNvGrpSpPr/>
          <p:nvPr/>
        </p:nvGrpSpPr>
        <p:grpSpPr>
          <a:xfrm>
            <a:off x="478971" y="2950786"/>
            <a:ext cx="3585029" cy="851957"/>
            <a:chOff x="478971" y="2950786"/>
            <a:chExt cx="3585029" cy="851957"/>
          </a:xfrm>
        </p:grpSpPr>
        <p:sp>
          <p:nvSpPr>
            <p:cNvPr id="6" name="Freihandform: Form 5">
              <a:extLst>
                <a:ext uri="{FF2B5EF4-FFF2-40B4-BE49-F238E27FC236}">
                  <a16:creationId xmlns:a16="http://schemas.microsoft.com/office/drawing/2014/main" xmlns="" id="{8C2A0396-DC81-4B15-82BE-77C416A8349B}"/>
                </a:ext>
              </a:extLst>
            </p:cNvPr>
            <p:cNvSpPr/>
            <p:nvPr/>
          </p:nvSpPr>
          <p:spPr>
            <a:xfrm>
              <a:off x="478971" y="3168032"/>
              <a:ext cx="3585029" cy="634711"/>
            </a:xfrm>
            <a:custGeom>
              <a:avLst/>
              <a:gdLst>
                <a:gd name="connsiteX0" fmla="*/ 0 w 3585029"/>
                <a:gd name="connsiteY0" fmla="*/ 634711 h 634711"/>
                <a:gd name="connsiteX1" fmla="*/ 1944915 w 3585029"/>
                <a:gd name="connsiteY1" fmla="*/ 54139 h 634711"/>
                <a:gd name="connsiteX2" fmla="*/ 3585029 w 3585029"/>
                <a:gd name="connsiteY2" fmla="*/ 25111 h 634711"/>
                <a:gd name="connsiteX3" fmla="*/ 3585029 w 3585029"/>
                <a:gd name="connsiteY3" fmla="*/ 25111 h 634711"/>
                <a:gd name="connsiteX4" fmla="*/ 3585029 w 3585029"/>
                <a:gd name="connsiteY4" fmla="*/ 25111 h 634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85029" h="634711">
                  <a:moveTo>
                    <a:pt x="0" y="634711"/>
                  </a:moveTo>
                  <a:cubicBezTo>
                    <a:pt x="673705" y="395225"/>
                    <a:pt x="1347410" y="155739"/>
                    <a:pt x="1944915" y="54139"/>
                  </a:cubicBezTo>
                  <a:cubicBezTo>
                    <a:pt x="2542420" y="-47461"/>
                    <a:pt x="3585029" y="25111"/>
                    <a:pt x="3585029" y="25111"/>
                  </a:cubicBezTo>
                  <a:lnTo>
                    <a:pt x="3585029" y="25111"/>
                  </a:lnTo>
                  <a:lnTo>
                    <a:pt x="3585029" y="25111"/>
                  </a:lnTo>
                </a:path>
              </a:pathLst>
            </a:custGeom>
            <a:noFill/>
            <a:ln w="38100">
              <a:solidFill>
                <a:srgbClr val="0070C0"/>
              </a:solidFill>
              <a:prstDash val="sysDash"/>
              <a:headEnd type="none" w="med" len="med"/>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Textfeld 7">
              <a:extLst>
                <a:ext uri="{FF2B5EF4-FFF2-40B4-BE49-F238E27FC236}">
                  <a16:creationId xmlns:a16="http://schemas.microsoft.com/office/drawing/2014/main" xmlns="" id="{52B3B158-34FC-4475-88B7-786C5B5736C5}"/>
                </a:ext>
              </a:extLst>
            </p:cNvPr>
            <p:cNvSpPr txBox="1"/>
            <p:nvPr/>
          </p:nvSpPr>
          <p:spPr>
            <a:xfrm rot="20705659">
              <a:off x="774431" y="2950786"/>
              <a:ext cx="1758815" cy="461665"/>
            </a:xfrm>
            <a:prstGeom prst="rect">
              <a:avLst/>
            </a:prstGeom>
            <a:noFill/>
          </p:spPr>
          <p:txBody>
            <a:bodyPr wrap="none" rtlCol="0">
              <a:spAutoFit/>
            </a:bodyPr>
            <a:lstStyle/>
            <a:p>
              <a:r>
                <a:rPr lang="de-DE" sz="2400" dirty="0"/>
                <a:t>Sturmfluten</a:t>
              </a:r>
            </a:p>
          </p:txBody>
        </p:sp>
      </p:grpSp>
      <p:grpSp>
        <p:nvGrpSpPr>
          <p:cNvPr id="13" name="Gruppieren 12">
            <a:extLst>
              <a:ext uri="{FF2B5EF4-FFF2-40B4-BE49-F238E27FC236}">
                <a16:creationId xmlns:a16="http://schemas.microsoft.com/office/drawing/2014/main" xmlns="" id="{2F000820-9D1B-43D0-B5D1-0DDE1063E6D4}"/>
              </a:ext>
            </a:extLst>
          </p:cNvPr>
          <p:cNvGrpSpPr/>
          <p:nvPr/>
        </p:nvGrpSpPr>
        <p:grpSpPr>
          <a:xfrm>
            <a:off x="537029" y="4470400"/>
            <a:ext cx="5994400" cy="1587788"/>
            <a:chOff x="537029" y="4470400"/>
            <a:chExt cx="5994400" cy="1587788"/>
          </a:xfrm>
        </p:grpSpPr>
        <p:sp>
          <p:nvSpPr>
            <p:cNvPr id="7" name="Freihandform: Form 6">
              <a:extLst>
                <a:ext uri="{FF2B5EF4-FFF2-40B4-BE49-F238E27FC236}">
                  <a16:creationId xmlns:a16="http://schemas.microsoft.com/office/drawing/2014/main" xmlns="" id="{6D3335F9-D2D7-4298-99A0-349572B8A86D}"/>
                </a:ext>
              </a:extLst>
            </p:cNvPr>
            <p:cNvSpPr/>
            <p:nvPr/>
          </p:nvSpPr>
          <p:spPr>
            <a:xfrm>
              <a:off x="537029" y="4470400"/>
              <a:ext cx="5994400" cy="1065488"/>
            </a:xfrm>
            <a:custGeom>
              <a:avLst/>
              <a:gdLst>
                <a:gd name="connsiteX0" fmla="*/ 0 w 5994400"/>
                <a:gd name="connsiteY0" fmla="*/ 0 h 1065488"/>
                <a:gd name="connsiteX1" fmla="*/ 1494971 w 5994400"/>
                <a:gd name="connsiteY1" fmla="*/ 812800 h 1065488"/>
                <a:gd name="connsiteX2" fmla="*/ 4412342 w 5994400"/>
                <a:gd name="connsiteY2" fmla="*/ 1045029 h 1065488"/>
                <a:gd name="connsiteX3" fmla="*/ 5994400 w 5994400"/>
                <a:gd name="connsiteY3" fmla="*/ 377371 h 1065488"/>
              </a:gdLst>
              <a:ahLst/>
              <a:cxnLst>
                <a:cxn ang="0">
                  <a:pos x="connsiteX0" y="connsiteY0"/>
                </a:cxn>
                <a:cxn ang="0">
                  <a:pos x="connsiteX1" y="connsiteY1"/>
                </a:cxn>
                <a:cxn ang="0">
                  <a:pos x="connsiteX2" y="connsiteY2"/>
                </a:cxn>
                <a:cxn ang="0">
                  <a:pos x="connsiteX3" y="connsiteY3"/>
                </a:cxn>
              </a:cxnLst>
              <a:rect l="l" t="t" r="r" b="b"/>
              <a:pathLst>
                <a:path w="5994400" h="1065488">
                  <a:moveTo>
                    <a:pt x="0" y="0"/>
                  </a:moveTo>
                  <a:cubicBezTo>
                    <a:pt x="379790" y="319314"/>
                    <a:pt x="759581" y="638629"/>
                    <a:pt x="1494971" y="812800"/>
                  </a:cubicBezTo>
                  <a:cubicBezTo>
                    <a:pt x="2230361" y="986971"/>
                    <a:pt x="3662437" y="1117600"/>
                    <a:pt x="4412342" y="1045029"/>
                  </a:cubicBezTo>
                  <a:cubicBezTo>
                    <a:pt x="5162247" y="972458"/>
                    <a:pt x="5578323" y="674914"/>
                    <a:pt x="5994400" y="377371"/>
                  </a:cubicBezTo>
                </a:path>
              </a:pathLst>
            </a:custGeom>
            <a:noFill/>
            <a:ln w="38100">
              <a:solidFill>
                <a:srgbClr val="00B0F0"/>
              </a:solidFill>
              <a:prstDash val="sysDash"/>
              <a:headEnd type="none" w="med" len="med"/>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Textfeld 8">
              <a:extLst>
                <a:ext uri="{FF2B5EF4-FFF2-40B4-BE49-F238E27FC236}">
                  <a16:creationId xmlns:a16="http://schemas.microsoft.com/office/drawing/2014/main" xmlns="" id="{76D2C1FB-6136-44C7-A48D-D38CC48790FD}"/>
                </a:ext>
              </a:extLst>
            </p:cNvPr>
            <p:cNvSpPr txBox="1"/>
            <p:nvPr/>
          </p:nvSpPr>
          <p:spPr>
            <a:xfrm rot="261216">
              <a:off x="1702351" y="5534968"/>
              <a:ext cx="3384260" cy="523220"/>
            </a:xfrm>
            <a:prstGeom prst="rect">
              <a:avLst/>
            </a:prstGeom>
            <a:noFill/>
          </p:spPr>
          <p:txBody>
            <a:bodyPr wrap="none" rtlCol="0">
              <a:spAutoFit/>
            </a:bodyPr>
            <a:lstStyle/>
            <a:p>
              <a:r>
                <a:rPr lang="de-DE" sz="2800" dirty="0"/>
                <a:t>Salzwasserintrusion</a:t>
              </a:r>
            </a:p>
          </p:txBody>
        </p:sp>
      </p:grpSp>
      <p:grpSp>
        <p:nvGrpSpPr>
          <p:cNvPr id="14" name="Gruppieren 13">
            <a:extLst>
              <a:ext uri="{FF2B5EF4-FFF2-40B4-BE49-F238E27FC236}">
                <a16:creationId xmlns:a16="http://schemas.microsoft.com/office/drawing/2014/main" xmlns="" id="{65D74FF4-CA60-4537-895A-4D7A62276555}"/>
              </a:ext>
            </a:extLst>
          </p:cNvPr>
          <p:cNvGrpSpPr/>
          <p:nvPr/>
        </p:nvGrpSpPr>
        <p:grpSpPr>
          <a:xfrm>
            <a:off x="5181600" y="2950786"/>
            <a:ext cx="3740166" cy="1737328"/>
            <a:chOff x="5181600" y="2950786"/>
            <a:chExt cx="3740166" cy="1737328"/>
          </a:xfrm>
        </p:grpSpPr>
        <p:sp>
          <p:nvSpPr>
            <p:cNvPr id="10" name="Freihandform: Form 9">
              <a:extLst>
                <a:ext uri="{FF2B5EF4-FFF2-40B4-BE49-F238E27FC236}">
                  <a16:creationId xmlns:a16="http://schemas.microsoft.com/office/drawing/2014/main" xmlns="" id="{79F0E967-5F36-4A52-ADDE-6000D482F31D}"/>
                </a:ext>
              </a:extLst>
            </p:cNvPr>
            <p:cNvSpPr/>
            <p:nvPr/>
          </p:nvSpPr>
          <p:spPr>
            <a:xfrm>
              <a:off x="5181600" y="3106057"/>
              <a:ext cx="3314843" cy="1582057"/>
            </a:xfrm>
            <a:custGeom>
              <a:avLst/>
              <a:gdLst>
                <a:gd name="connsiteX0" fmla="*/ 3309257 w 3314843"/>
                <a:gd name="connsiteY0" fmla="*/ 1582057 h 1582057"/>
                <a:gd name="connsiteX1" fmla="*/ 3222171 w 3314843"/>
                <a:gd name="connsiteY1" fmla="*/ 1001486 h 1582057"/>
                <a:gd name="connsiteX2" fmla="*/ 2670629 w 3314843"/>
                <a:gd name="connsiteY2" fmla="*/ 508000 h 1582057"/>
                <a:gd name="connsiteX3" fmla="*/ 0 w 3314843"/>
                <a:gd name="connsiteY3" fmla="*/ 0 h 1582057"/>
              </a:gdLst>
              <a:ahLst/>
              <a:cxnLst>
                <a:cxn ang="0">
                  <a:pos x="connsiteX0" y="connsiteY0"/>
                </a:cxn>
                <a:cxn ang="0">
                  <a:pos x="connsiteX1" y="connsiteY1"/>
                </a:cxn>
                <a:cxn ang="0">
                  <a:pos x="connsiteX2" y="connsiteY2"/>
                </a:cxn>
                <a:cxn ang="0">
                  <a:pos x="connsiteX3" y="connsiteY3"/>
                </a:cxn>
              </a:cxnLst>
              <a:rect l="l" t="t" r="r" b="b"/>
              <a:pathLst>
                <a:path w="3314843" h="1582057">
                  <a:moveTo>
                    <a:pt x="3309257" y="1582057"/>
                  </a:moveTo>
                  <a:cubicBezTo>
                    <a:pt x="3318933" y="1381276"/>
                    <a:pt x="3328609" y="1180496"/>
                    <a:pt x="3222171" y="1001486"/>
                  </a:cubicBezTo>
                  <a:cubicBezTo>
                    <a:pt x="3115733" y="822476"/>
                    <a:pt x="3207657" y="674914"/>
                    <a:pt x="2670629" y="508000"/>
                  </a:cubicBezTo>
                  <a:cubicBezTo>
                    <a:pt x="2133600" y="341086"/>
                    <a:pt x="1066800" y="170543"/>
                    <a:pt x="0" y="0"/>
                  </a:cubicBezTo>
                </a:path>
              </a:pathLst>
            </a:custGeom>
            <a:noFill/>
            <a:ln w="38100">
              <a:solidFill>
                <a:srgbClr val="00B050"/>
              </a:solidFill>
              <a:prstDash val="sysDash"/>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a:extLst>
                <a:ext uri="{FF2B5EF4-FFF2-40B4-BE49-F238E27FC236}">
                  <a16:creationId xmlns:a16="http://schemas.microsoft.com/office/drawing/2014/main" xmlns="" id="{B5D4F40C-F2DD-42A5-A0EF-BBE9EA65CDCD}"/>
                </a:ext>
              </a:extLst>
            </p:cNvPr>
            <p:cNvSpPr txBox="1"/>
            <p:nvPr/>
          </p:nvSpPr>
          <p:spPr>
            <a:xfrm rot="783707">
              <a:off x="5208890" y="2950786"/>
              <a:ext cx="3712876" cy="461665"/>
            </a:xfrm>
            <a:prstGeom prst="rect">
              <a:avLst/>
            </a:prstGeom>
            <a:noFill/>
          </p:spPr>
          <p:txBody>
            <a:bodyPr wrap="none" rtlCol="0">
              <a:spAutoFit/>
            </a:bodyPr>
            <a:lstStyle/>
            <a:p>
              <a:r>
                <a:rPr lang="de-DE" sz="2400" dirty="0"/>
                <a:t>Nutzung von Kleireserven</a:t>
              </a:r>
            </a:p>
          </p:txBody>
        </p:sp>
      </p:grpSp>
      <p:sp>
        <p:nvSpPr>
          <p:cNvPr id="20" name="Titel 1">
            <a:extLst>
              <a:ext uri="{FF2B5EF4-FFF2-40B4-BE49-F238E27FC236}">
                <a16:creationId xmlns:a16="http://schemas.microsoft.com/office/drawing/2014/main" xmlns="" id="{09CB37A9-CFFB-4362-97EC-A95C664FA8AF}"/>
              </a:ext>
            </a:extLst>
          </p:cNvPr>
          <p:cNvSpPr txBox="1">
            <a:spLocks/>
          </p:cNvSpPr>
          <p:nvPr/>
        </p:nvSpPr>
        <p:spPr>
          <a:xfrm>
            <a:off x="467436" y="211600"/>
            <a:ext cx="4104456" cy="1008111"/>
          </a:xfrm>
          <a:prstGeom prst="rect">
            <a:avLst/>
          </a:prstGeom>
        </p:spPr>
        <p:txBody>
          <a:bodyPr/>
          <a:lstStyle>
            <a:lvl1pPr algn="ctr" rtl="0" eaLnBrk="1" fontAlgn="base" hangingPunct="1">
              <a:spcBef>
                <a:spcPct val="0"/>
              </a:spcBef>
              <a:spcAft>
                <a:spcPct val="0"/>
              </a:spcAft>
              <a:defRPr sz="2400" b="1" kern="1200">
                <a:solidFill>
                  <a:schemeClr val="tx2"/>
                </a:solidFill>
                <a:latin typeface="+mj-lt"/>
                <a:ea typeface="+mj-ea"/>
                <a:cs typeface="+mj-cs"/>
              </a:defRPr>
            </a:lvl1pPr>
            <a:lvl2pPr algn="ctr" rtl="0" eaLnBrk="1" fontAlgn="base" hangingPunct="1">
              <a:spcBef>
                <a:spcPct val="0"/>
              </a:spcBef>
              <a:spcAft>
                <a:spcPct val="0"/>
              </a:spcAft>
              <a:defRPr sz="3000" b="1">
                <a:solidFill>
                  <a:schemeClr val="tx2"/>
                </a:solidFill>
                <a:latin typeface="Arial" panose="020B0604020202020204" pitchFamily="34" charset="0"/>
              </a:defRPr>
            </a:lvl2pPr>
            <a:lvl3pPr algn="ctr" rtl="0" eaLnBrk="1" fontAlgn="base" hangingPunct="1">
              <a:spcBef>
                <a:spcPct val="0"/>
              </a:spcBef>
              <a:spcAft>
                <a:spcPct val="0"/>
              </a:spcAft>
              <a:defRPr sz="3000" b="1">
                <a:solidFill>
                  <a:schemeClr val="tx2"/>
                </a:solidFill>
                <a:latin typeface="Arial" panose="020B0604020202020204" pitchFamily="34" charset="0"/>
              </a:defRPr>
            </a:lvl3pPr>
            <a:lvl4pPr algn="ctr" rtl="0" eaLnBrk="1" fontAlgn="base" hangingPunct="1">
              <a:spcBef>
                <a:spcPct val="0"/>
              </a:spcBef>
              <a:spcAft>
                <a:spcPct val="0"/>
              </a:spcAft>
              <a:defRPr sz="3000" b="1">
                <a:solidFill>
                  <a:schemeClr val="tx2"/>
                </a:solidFill>
                <a:latin typeface="Arial" panose="020B0604020202020204" pitchFamily="34" charset="0"/>
              </a:defRPr>
            </a:lvl4pPr>
            <a:lvl5pPr algn="ctr" rtl="0" eaLnBrk="1" fontAlgn="base" hangingPunct="1">
              <a:spcBef>
                <a:spcPct val="0"/>
              </a:spcBef>
              <a:spcAft>
                <a:spcPct val="0"/>
              </a:spcAft>
              <a:defRPr sz="3000" b="1">
                <a:solidFill>
                  <a:schemeClr val="tx2"/>
                </a:solidFill>
                <a:latin typeface="Arial" panose="020B0604020202020204" pitchFamily="34" charset="0"/>
              </a:defRPr>
            </a:lvl5pPr>
            <a:lvl6pPr marL="457200" algn="ctr" rtl="0" eaLnBrk="1" fontAlgn="base" hangingPunct="1">
              <a:spcBef>
                <a:spcPct val="0"/>
              </a:spcBef>
              <a:spcAft>
                <a:spcPct val="0"/>
              </a:spcAft>
              <a:defRPr sz="3000" b="1">
                <a:solidFill>
                  <a:schemeClr val="tx2"/>
                </a:solidFill>
                <a:latin typeface="Arial" panose="020B0604020202020204" pitchFamily="34" charset="0"/>
              </a:defRPr>
            </a:lvl6pPr>
            <a:lvl7pPr marL="914400" algn="ctr" rtl="0" eaLnBrk="1" fontAlgn="base" hangingPunct="1">
              <a:spcBef>
                <a:spcPct val="0"/>
              </a:spcBef>
              <a:spcAft>
                <a:spcPct val="0"/>
              </a:spcAft>
              <a:defRPr sz="3000" b="1">
                <a:solidFill>
                  <a:schemeClr val="tx2"/>
                </a:solidFill>
                <a:latin typeface="Arial" panose="020B0604020202020204" pitchFamily="34" charset="0"/>
              </a:defRPr>
            </a:lvl7pPr>
            <a:lvl8pPr marL="1371600" algn="ctr" rtl="0" eaLnBrk="1" fontAlgn="base" hangingPunct="1">
              <a:spcBef>
                <a:spcPct val="0"/>
              </a:spcBef>
              <a:spcAft>
                <a:spcPct val="0"/>
              </a:spcAft>
              <a:defRPr sz="3000" b="1">
                <a:solidFill>
                  <a:schemeClr val="tx2"/>
                </a:solidFill>
                <a:latin typeface="Arial" panose="020B0604020202020204" pitchFamily="34" charset="0"/>
              </a:defRPr>
            </a:lvl8pPr>
            <a:lvl9pPr marL="1828800" algn="ctr" rtl="0" eaLnBrk="1" fontAlgn="base" hangingPunct="1">
              <a:spcBef>
                <a:spcPct val="0"/>
              </a:spcBef>
              <a:spcAft>
                <a:spcPct val="0"/>
              </a:spcAft>
              <a:defRPr sz="3000" b="1">
                <a:solidFill>
                  <a:schemeClr val="tx2"/>
                </a:solidFill>
                <a:latin typeface="Arial" panose="020B0604020202020204" pitchFamily="34" charset="0"/>
              </a:defRPr>
            </a:lvl9pPr>
          </a:lstStyle>
          <a:p>
            <a:r>
              <a:rPr lang="de-DE" dirty="0"/>
              <a:t>Küste: Reaktion auf Meeresspiegelanstieg</a:t>
            </a:r>
          </a:p>
        </p:txBody>
      </p:sp>
      <p:sp>
        <p:nvSpPr>
          <p:cNvPr id="15" name="Textfeld 14">
            <a:extLst>
              <a:ext uri="{FF2B5EF4-FFF2-40B4-BE49-F238E27FC236}">
                <a16:creationId xmlns:a16="http://schemas.microsoft.com/office/drawing/2014/main" xmlns="" id="{60C5625F-65FE-4D62-A51C-F28051C40C96}"/>
              </a:ext>
            </a:extLst>
          </p:cNvPr>
          <p:cNvSpPr txBox="1"/>
          <p:nvPr/>
        </p:nvSpPr>
        <p:spPr>
          <a:xfrm>
            <a:off x="134762" y="1513549"/>
            <a:ext cx="6178294" cy="523220"/>
          </a:xfrm>
          <a:prstGeom prst="rect">
            <a:avLst/>
          </a:prstGeom>
          <a:noFill/>
        </p:spPr>
        <p:txBody>
          <a:bodyPr wrap="none" rtlCol="0">
            <a:spAutoFit/>
          </a:bodyPr>
          <a:lstStyle/>
          <a:p>
            <a:r>
              <a:rPr lang="de-DE" sz="2800" b="1" dirty="0"/>
              <a:t>Stark vereinfachende </a:t>
            </a:r>
            <a:r>
              <a:rPr lang="de-DE" sz="2800" b="1" dirty="0" err="1"/>
              <a:t>Prinzipskizze</a:t>
            </a:r>
            <a:endParaRPr lang="de-DE" sz="2800" b="1" dirty="0"/>
          </a:p>
        </p:txBody>
      </p:sp>
    </p:spTree>
    <p:extLst>
      <p:ext uri="{BB962C8B-B14F-4D97-AF65-F5344CB8AC3E}">
        <p14:creationId xmlns:p14="http://schemas.microsoft.com/office/powerpoint/2010/main" val="3143509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14"/>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xmlns="" id="{7A82F3C3-6DAA-4758-9AD3-4B553EFB0022}"/>
              </a:ext>
            </a:extLst>
          </p:cNvPr>
          <p:cNvSpPr>
            <a:spLocks noGrp="1" noChangeArrowheads="1"/>
          </p:cNvSpPr>
          <p:nvPr>
            <p:ph type="title"/>
          </p:nvPr>
        </p:nvSpPr>
        <p:spPr/>
        <p:txBody>
          <a:bodyPr/>
          <a:lstStyle/>
          <a:p>
            <a:r>
              <a:rPr lang="de-DE" altLang="de-DE" dirty="0"/>
              <a:t>Belastungsänderungen durch Klimawandel</a:t>
            </a:r>
          </a:p>
        </p:txBody>
      </p:sp>
      <p:pic>
        <p:nvPicPr>
          <p:cNvPr id="51203" name="Picture 3">
            <a:extLst>
              <a:ext uri="{FF2B5EF4-FFF2-40B4-BE49-F238E27FC236}">
                <a16:creationId xmlns:a16="http://schemas.microsoft.com/office/drawing/2014/main" xmlns="" id="{A184AC67-B59F-414D-B97E-08101D5770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262" y="1124744"/>
            <a:ext cx="8499475" cy="544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4" name="Text Box 4">
            <a:extLst>
              <a:ext uri="{FF2B5EF4-FFF2-40B4-BE49-F238E27FC236}">
                <a16:creationId xmlns:a16="http://schemas.microsoft.com/office/drawing/2014/main" xmlns="" id="{B55E16D4-2F94-410F-82B7-B680369A0E14}"/>
              </a:ext>
            </a:extLst>
          </p:cNvPr>
          <p:cNvSpPr txBox="1">
            <a:spLocks noChangeArrowheads="1"/>
          </p:cNvSpPr>
          <p:nvPr/>
        </p:nvSpPr>
        <p:spPr bwMode="auto">
          <a:xfrm>
            <a:off x="735916" y="5660737"/>
            <a:ext cx="2848857"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nSpc>
                <a:spcPct val="90000"/>
              </a:lnSpc>
              <a:spcBef>
                <a:spcPct val="20000"/>
              </a:spcBef>
            </a:pPr>
            <a:r>
              <a:rPr lang="de-DE" altLang="de-DE" sz="2000" b="1" dirty="0">
                <a:solidFill>
                  <a:schemeClr val="accent1"/>
                </a:solidFill>
              </a:rPr>
              <a:t>beschleunigter</a:t>
            </a:r>
          </a:p>
          <a:p>
            <a:pPr>
              <a:lnSpc>
                <a:spcPct val="90000"/>
              </a:lnSpc>
              <a:spcBef>
                <a:spcPct val="20000"/>
              </a:spcBef>
            </a:pPr>
            <a:r>
              <a:rPr lang="de-DE" altLang="de-DE" sz="2000" b="1" dirty="0">
                <a:solidFill>
                  <a:schemeClr val="accent1"/>
                </a:solidFill>
              </a:rPr>
              <a:t>Meeresspiegelanstieg</a:t>
            </a:r>
          </a:p>
        </p:txBody>
      </p:sp>
      <p:sp>
        <p:nvSpPr>
          <p:cNvPr id="51205" name="Text Box 5">
            <a:extLst>
              <a:ext uri="{FF2B5EF4-FFF2-40B4-BE49-F238E27FC236}">
                <a16:creationId xmlns:a16="http://schemas.microsoft.com/office/drawing/2014/main" xmlns="" id="{559DDC5B-CD88-4176-875A-EA306AC22705}"/>
              </a:ext>
            </a:extLst>
          </p:cNvPr>
          <p:cNvSpPr txBox="1">
            <a:spLocks noChangeArrowheads="1"/>
          </p:cNvSpPr>
          <p:nvPr/>
        </p:nvSpPr>
        <p:spPr bwMode="auto">
          <a:xfrm>
            <a:off x="735916" y="4135222"/>
            <a:ext cx="20447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nSpc>
                <a:spcPct val="90000"/>
              </a:lnSpc>
              <a:spcBef>
                <a:spcPct val="20000"/>
              </a:spcBef>
            </a:pPr>
            <a:r>
              <a:rPr lang="de-DE" altLang="de-DE" sz="2000" b="1" dirty="0">
                <a:solidFill>
                  <a:schemeClr val="accent1"/>
                </a:solidFill>
              </a:rPr>
              <a:t>stärkere</a:t>
            </a:r>
          </a:p>
          <a:p>
            <a:pPr>
              <a:lnSpc>
                <a:spcPct val="90000"/>
              </a:lnSpc>
              <a:spcBef>
                <a:spcPct val="20000"/>
              </a:spcBef>
            </a:pPr>
            <a:r>
              <a:rPr lang="de-DE" altLang="de-DE" sz="2000" b="1" dirty="0">
                <a:solidFill>
                  <a:schemeClr val="accent1"/>
                </a:solidFill>
              </a:rPr>
              <a:t>Sturmintensität</a:t>
            </a:r>
          </a:p>
        </p:txBody>
      </p:sp>
      <p:sp>
        <p:nvSpPr>
          <p:cNvPr id="51209" name="Text Box 9">
            <a:extLst>
              <a:ext uri="{FF2B5EF4-FFF2-40B4-BE49-F238E27FC236}">
                <a16:creationId xmlns:a16="http://schemas.microsoft.com/office/drawing/2014/main" xmlns="" id="{0A7B5FC7-CDF8-47C2-9AF7-9280104FDF9D}"/>
              </a:ext>
            </a:extLst>
          </p:cNvPr>
          <p:cNvSpPr txBox="1">
            <a:spLocks noChangeArrowheads="1"/>
          </p:cNvSpPr>
          <p:nvPr/>
        </p:nvSpPr>
        <p:spPr bwMode="auto">
          <a:xfrm>
            <a:off x="3455988" y="4676775"/>
            <a:ext cx="30956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endParaRPr lang="de-DE" altLang="de-DE" sz="2400"/>
          </a:p>
        </p:txBody>
      </p:sp>
      <p:grpSp>
        <p:nvGrpSpPr>
          <p:cNvPr id="4" name="Gruppieren 3">
            <a:extLst>
              <a:ext uri="{FF2B5EF4-FFF2-40B4-BE49-F238E27FC236}">
                <a16:creationId xmlns:a16="http://schemas.microsoft.com/office/drawing/2014/main" xmlns="" id="{EC55E5E6-AB32-45EA-9AFF-EA39DF6A98F1}"/>
              </a:ext>
            </a:extLst>
          </p:cNvPr>
          <p:cNvGrpSpPr/>
          <p:nvPr/>
        </p:nvGrpSpPr>
        <p:grpSpPr>
          <a:xfrm>
            <a:off x="724508" y="2944670"/>
            <a:ext cx="1751013" cy="1217860"/>
            <a:chOff x="724508" y="2944670"/>
            <a:chExt cx="1751013" cy="1217860"/>
          </a:xfrm>
        </p:grpSpPr>
        <p:sp>
          <p:nvSpPr>
            <p:cNvPr id="51206" name="Text Box 6">
              <a:extLst>
                <a:ext uri="{FF2B5EF4-FFF2-40B4-BE49-F238E27FC236}">
                  <a16:creationId xmlns:a16="http://schemas.microsoft.com/office/drawing/2014/main" xmlns="" id="{49EAC4F1-AF78-4555-ADCD-ED1F23232730}"/>
                </a:ext>
              </a:extLst>
            </p:cNvPr>
            <p:cNvSpPr txBox="1">
              <a:spLocks noChangeArrowheads="1"/>
            </p:cNvSpPr>
            <p:nvPr/>
          </p:nvSpPr>
          <p:spPr bwMode="auto">
            <a:xfrm>
              <a:off x="724508" y="2944670"/>
              <a:ext cx="175101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nSpc>
                  <a:spcPct val="90000"/>
                </a:lnSpc>
                <a:spcBef>
                  <a:spcPct val="20000"/>
                </a:spcBef>
              </a:pPr>
              <a:r>
                <a:rPr lang="de-DE" altLang="de-DE" sz="2000" b="1" dirty="0">
                  <a:solidFill>
                    <a:schemeClr val="accent1"/>
                  </a:solidFill>
                </a:rPr>
                <a:t>höherer Stau</a:t>
              </a:r>
            </a:p>
          </p:txBody>
        </p:sp>
        <p:pic>
          <p:nvPicPr>
            <p:cNvPr id="3" name="Grafik 2" descr="Pfeil: Gerade">
              <a:extLst>
                <a:ext uri="{FF2B5EF4-FFF2-40B4-BE49-F238E27FC236}">
                  <a16:creationId xmlns:a16="http://schemas.microsoft.com/office/drawing/2014/main" xmlns="" id="{EC372ED2-1DC0-493E-8AC0-6B50492D01C5}"/>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rot="5400000">
              <a:off x="1043608" y="3248130"/>
              <a:ext cx="914400" cy="914400"/>
            </a:xfrm>
            <a:prstGeom prst="rect">
              <a:avLst/>
            </a:prstGeom>
          </p:spPr>
        </p:pic>
      </p:grpSp>
      <p:grpSp>
        <p:nvGrpSpPr>
          <p:cNvPr id="7" name="Gruppieren 6">
            <a:extLst>
              <a:ext uri="{FF2B5EF4-FFF2-40B4-BE49-F238E27FC236}">
                <a16:creationId xmlns:a16="http://schemas.microsoft.com/office/drawing/2014/main" xmlns="" id="{EA2CA8D6-0EF3-41C5-82CB-CDA887A53B7B}"/>
              </a:ext>
            </a:extLst>
          </p:cNvPr>
          <p:cNvGrpSpPr/>
          <p:nvPr/>
        </p:nvGrpSpPr>
        <p:grpSpPr>
          <a:xfrm>
            <a:off x="2150159" y="3502571"/>
            <a:ext cx="6616016" cy="2520797"/>
            <a:chOff x="2150159" y="3502571"/>
            <a:chExt cx="6616016" cy="2520797"/>
          </a:xfrm>
        </p:grpSpPr>
        <p:sp>
          <p:nvSpPr>
            <p:cNvPr id="51210" name="Text Box 10">
              <a:extLst>
                <a:ext uri="{FF2B5EF4-FFF2-40B4-BE49-F238E27FC236}">
                  <a16:creationId xmlns:a16="http://schemas.microsoft.com/office/drawing/2014/main" xmlns="" id="{4CB2FDAC-F86F-4996-BD39-2A99AE2997C1}"/>
                </a:ext>
              </a:extLst>
            </p:cNvPr>
            <p:cNvSpPr txBox="1">
              <a:spLocks noChangeArrowheads="1"/>
            </p:cNvSpPr>
            <p:nvPr/>
          </p:nvSpPr>
          <p:spPr bwMode="auto">
            <a:xfrm>
              <a:off x="4430712" y="4311650"/>
              <a:ext cx="4335463"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de-DE" altLang="de-DE" sz="2400" b="1" dirty="0">
                  <a:solidFill>
                    <a:srgbClr val="FF0000"/>
                  </a:solidFill>
                </a:rPr>
                <a:t>größere Wassertiefen, </a:t>
              </a:r>
            </a:p>
            <a:p>
              <a:pPr>
                <a:spcBef>
                  <a:spcPct val="0"/>
                </a:spcBef>
              </a:pPr>
              <a:r>
                <a:rPr lang="de-DE" altLang="de-DE" sz="2400" b="1" dirty="0">
                  <a:solidFill>
                    <a:srgbClr val="FF0000"/>
                  </a:solidFill>
                </a:rPr>
                <a:t>stärkere </a:t>
              </a:r>
              <a:r>
                <a:rPr lang="de-DE" altLang="de-DE" sz="2400" b="1" dirty="0" err="1">
                  <a:solidFill>
                    <a:srgbClr val="FF0000"/>
                  </a:solidFill>
                </a:rPr>
                <a:t>Seegangsbelastung</a:t>
              </a:r>
              <a:endParaRPr lang="de-DE" altLang="de-DE" sz="2400" b="1" dirty="0">
                <a:solidFill>
                  <a:srgbClr val="FF0000"/>
                </a:solidFill>
              </a:endParaRPr>
            </a:p>
          </p:txBody>
        </p:sp>
        <p:grpSp>
          <p:nvGrpSpPr>
            <p:cNvPr id="2" name="Gruppieren 1">
              <a:extLst>
                <a:ext uri="{FF2B5EF4-FFF2-40B4-BE49-F238E27FC236}">
                  <a16:creationId xmlns:a16="http://schemas.microsoft.com/office/drawing/2014/main" xmlns="" id="{707E9295-95B9-47BA-92C8-14167B6E08F6}"/>
                </a:ext>
              </a:extLst>
            </p:cNvPr>
            <p:cNvGrpSpPr/>
            <p:nvPr/>
          </p:nvGrpSpPr>
          <p:grpSpPr>
            <a:xfrm>
              <a:off x="2150159" y="3502571"/>
              <a:ext cx="2486466" cy="2520797"/>
              <a:chOff x="2150159" y="3502571"/>
              <a:chExt cx="2486466" cy="2520797"/>
            </a:xfrm>
          </p:grpSpPr>
          <p:pic>
            <p:nvPicPr>
              <p:cNvPr id="5" name="Grafik 4" descr="Pfeil: Leichte Kurve">
                <a:extLst>
                  <a:ext uri="{FF2B5EF4-FFF2-40B4-BE49-F238E27FC236}">
                    <a16:creationId xmlns:a16="http://schemas.microsoft.com/office/drawing/2014/main" xmlns="" id="{779B697D-DBDF-4A3B-8BC4-9D80507E6958}"/>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p:blipFill>
            <p:spPr>
              <a:xfrm rot="1463492">
                <a:off x="2150159" y="3502571"/>
                <a:ext cx="2407848" cy="1116278"/>
              </a:xfrm>
              <a:prstGeom prst="rect">
                <a:avLst/>
              </a:prstGeom>
            </p:spPr>
          </p:pic>
          <p:pic>
            <p:nvPicPr>
              <p:cNvPr id="19" name="Grafik 18" descr="Pfeil: Gerade">
                <a:extLst>
                  <a:ext uri="{FF2B5EF4-FFF2-40B4-BE49-F238E27FC236}">
                    <a16:creationId xmlns:a16="http://schemas.microsoft.com/office/drawing/2014/main" xmlns="" id="{44B72F43-40C5-412C-9B13-DB8C0427707D}"/>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rot="11402347">
                <a:off x="2669593" y="4301711"/>
                <a:ext cx="1771053" cy="914400"/>
              </a:xfrm>
              <a:prstGeom prst="rect">
                <a:avLst/>
              </a:prstGeom>
            </p:spPr>
          </p:pic>
          <p:pic>
            <p:nvPicPr>
              <p:cNvPr id="20" name="Grafik 19" descr="Pfeil: Leichte Kurve">
                <a:extLst>
                  <a:ext uri="{FF2B5EF4-FFF2-40B4-BE49-F238E27FC236}">
                    <a16:creationId xmlns:a16="http://schemas.microsoft.com/office/drawing/2014/main" xmlns="" id="{DB2DF9F6-3694-4425-AD41-7845B7A6BF4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p:blipFill>
            <p:spPr>
              <a:xfrm rot="20136508" flipV="1">
                <a:off x="2490367" y="5048639"/>
                <a:ext cx="2146258" cy="974729"/>
              </a:xfrm>
              <a:prstGeom prst="rect">
                <a:avLst/>
              </a:prstGeom>
            </p:spPr>
          </p:pic>
        </p:grpSp>
      </p:grpSp>
      <p:grpSp>
        <p:nvGrpSpPr>
          <p:cNvPr id="6" name="Gruppieren 5">
            <a:extLst>
              <a:ext uri="{FF2B5EF4-FFF2-40B4-BE49-F238E27FC236}">
                <a16:creationId xmlns:a16="http://schemas.microsoft.com/office/drawing/2014/main" xmlns="" id="{AA0BCD93-0A73-4713-83FB-DBB313BA3F33}"/>
              </a:ext>
            </a:extLst>
          </p:cNvPr>
          <p:cNvGrpSpPr/>
          <p:nvPr/>
        </p:nvGrpSpPr>
        <p:grpSpPr>
          <a:xfrm>
            <a:off x="5201060" y="5020129"/>
            <a:ext cx="3618112" cy="1525187"/>
            <a:chOff x="5201060" y="5020129"/>
            <a:chExt cx="3618112" cy="1525187"/>
          </a:xfrm>
        </p:grpSpPr>
        <p:sp>
          <p:nvSpPr>
            <p:cNvPr id="51207" name="Text Box 7">
              <a:extLst>
                <a:ext uri="{FF2B5EF4-FFF2-40B4-BE49-F238E27FC236}">
                  <a16:creationId xmlns:a16="http://schemas.microsoft.com/office/drawing/2014/main" xmlns="" id="{5F7286EF-AF04-4E0E-BF21-76121938F684}"/>
                </a:ext>
              </a:extLst>
            </p:cNvPr>
            <p:cNvSpPr txBox="1">
              <a:spLocks noChangeArrowheads="1"/>
            </p:cNvSpPr>
            <p:nvPr/>
          </p:nvSpPr>
          <p:spPr bwMode="auto">
            <a:xfrm>
              <a:off x="5201060" y="5714319"/>
              <a:ext cx="361811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nSpc>
                  <a:spcPct val="90000"/>
                </a:lnSpc>
                <a:spcBef>
                  <a:spcPct val="20000"/>
                </a:spcBef>
              </a:pPr>
              <a:r>
                <a:rPr lang="de-DE" altLang="de-DE" sz="2400" b="1" dirty="0">
                  <a:solidFill>
                    <a:srgbClr val="FFFF00"/>
                  </a:solidFill>
                </a:rPr>
                <a:t>verzögerte Anpassung</a:t>
              </a:r>
            </a:p>
            <a:p>
              <a:pPr>
                <a:lnSpc>
                  <a:spcPct val="90000"/>
                </a:lnSpc>
                <a:spcBef>
                  <a:spcPct val="20000"/>
                </a:spcBef>
              </a:pPr>
              <a:r>
                <a:rPr lang="de-DE" altLang="de-DE" sz="2400" b="1" dirty="0">
                  <a:solidFill>
                    <a:srgbClr val="FFFF00"/>
                  </a:solidFill>
                </a:rPr>
                <a:t>der Watthöhen</a:t>
              </a:r>
            </a:p>
          </p:txBody>
        </p:sp>
        <p:pic>
          <p:nvPicPr>
            <p:cNvPr id="21" name="Grafik 20" descr="Pfeil: Gerade">
              <a:extLst>
                <a:ext uri="{FF2B5EF4-FFF2-40B4-BE49-F238E27FC236}">
                  <a16:creationId xmlns:a16="http://schemas.microsoft.com/office/drawing/2014/main" xmlns="" id="{17E54856-646A-4F55-937C-3CD70D35D311}"/>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rot="5400000">
              <a:off x="7243517" y="5015845"/>
              <a:ext cx="830997" cy="914400"/>
            </a:xfrm>
            <a:prstGeom prst="rect">
              <a:avLst/>
            </a:prstGeom>
          </p:spPr>
        </p:pic>
        <p:pic>
          <p:nvPicPr>
            <p:cNvPr id="22" name="Grafik 21" descr="Pfeil: Gerade">
              <a:extLst>
                <a:ext uri="{FF2B5EF4-FFF2-40B4-BE49-F238E27FC236}">
                  <a16:creationId xmlns:a16="http://schemas.microsoft.com/office/drawing/2014/main" xmlns="" id="{95B1F79A-F3E6-49E4-9DDE-E0F7E388C514}"/>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11"/>
                </a:ext>
              </a:extLst>
            </a:blip>
            <a:stretch>
              <a:fillRect/>
            </a:stretch>
          </p:blipFill>
          <p:spPr>
            <a:xfrm rot="16200000">
              <a:off x="5785939" y="4978428"/>
              <a:ext cx="830997" cy="914400"/>
            </a:xfrm>
            <a:prstGeom prst="rect">
              <a:avLst/>
            </a:prstGeom>
          </p:spPr>
        </p:pic>
      </p:grpSp>
    </p:spTree>
    <p:extLst>
      <p:ext uri="{BB962C8B-B14F-4D97-AF65-F5344CB8AC3E}">
        <p14:creationId xmlns:p14="http://schemas.microsoft.com/office/powerpoint/2010/main" val="14688098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04"/>
                                        </p:tgtEl>
                                        <p:attrNameLst>
                                          <p:attrName>style.visibility</p:attrName>
                                        </p:attrNameLst>
                                      </p:cBhvr>
                                      <p:to>
                                        <p:strVal val="visible"/>
                                      </p:to>
                                    </p:set>
                                    <p:animEffect transition="in" filter="fade">
                                      <p:cBhvr>
                                        <p:cTn id="7" dur="2000"/>
                                        <p:tgtEl>
                                          <p:spTgt spid="5120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1205"/>
                                        </p:tgtEl>
                                        <p:attrNameLst>
                                          <p:attrName>style.visibility</p:attrName>
                                        </p:attrNameLst>
                                      </p:cBhvr>
                                      <p:to>
                                        <p:strVal val="visible"/>
                                      </p:to>
                                    </p:set>
                                    <p:animEffect transition="in" filter="fade">
                                      <p:cBhvr>
                                        <p:cTn id="12" dur="2000"/>
                                        <p:tgtEl>
                                          <p:spTgt spid="51205"/>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4" grpId="0"/>
      <p:bldP spid="5120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xmlns="" id="{472CB9D4-582B-4D50-9744-B9A37B36CF8F}"/>
              </a:ext>
            </a:extLst>
          </p:cNvPr>
          <p:cNvSpPr>
            <a:spLocks noGrp="1"/>
          </p:cNvSpPr>
          <p:nvPr>
            <p:ph type="title"/>
          </p:nvPr>
        </p:nvSpPr>
        <p:spPr/>
        <p:txBody>
          <a:bodyPr/>
          <a:lstStyle/>
          <a:p>
            <a:r>
              <a:rPr lang="de-DE" dirty="0"/>
              <a:t>Strategie</a:t>
            </a:r>
            <a:br>
              <a:rPr lang="de-DE" dirty="0"/>
            </a:br>
            <a:r>
              <a:rPr lang="de-DE" dirty="0"/>
              <a:t>Ausgangspunkte</a:t>
            </a:r>
          </a:p>
        </p:txBody>
      </p:sp>
      <p:sp>
        <p:nvSpPr>
          <p:cNvPr id="3" name="Inhaltsplatzhalter 2">
            <a:extLst>
              <a:ext uri="{FF2B5EF4-FFF2-40B4-BE49-F238E27FC236}">
                <a16:creationId xmlns:a16="http://schemas.microsoft.com/office/drawing/2014/main" xmlns="" id="{627910B1-3EEE-4D6B-BE25-50C2E601B339}"/>
              </a:ext>
            </a:extLst>
          </p:cNvPr>
          <p:cNvSpPr>
            <a:spLocks noGrp="1"/>
          </p:cNvSpPr>
          <p:nvPr>
            <p:ph idx="1"/>
          </p:nvPr>
        </p:nvSpPr>
        <p:spPr>
          <a:xfrm>
            <a:off x="539750" y="1124744"/>
            <a:ext cx="8158163" cy="5472608"/>
          </a:xfrm>
        </p:spPr>
        <p:txBody>
          <a:bodyPr/>
          <a:lstStyle/>
          <a:p>
            <a:pPr marL="0" indent="0"/>
            <a:r>
              <a:rPr lang="de-DE" b="1" dirty="0"/>
              <a:t>Die Ökologie des Ems-Ästuars </a:t>
            </a:r>
            <a:r>
              <a:rPr lang="de-DE" dirty="0"/>
              <a:t>wird durch zu hohe Schwebstofffrachten und im inneren Ästuar darüber hinaus zeitweise durch mehrere Meter mächtige Fluid-Mud-Schichten </a:t>
            </a:r>
            <a:r>
              <a:rPr lang="de-DE" b="1" dirty="0"/>
              <a:t>negativ beeinflusst</a:t>
            </a:r>
            <a:r>
              <a:rPr lang="de-DE" dirty="0"/>
              <a:t>.</a:t>
            </a:r>
          </a:p>
          <a:p>
            <a:pPr marL="0" indent="0"/>
            <a:r>
              <a:rPr lang="de-DE" b="1" dirty="0"/>
              <a:t>Wesentliche Ursachen:</a:t>
            </a:r>
            <a:endParaRPr lang="de-DE" dirty="0"/>
          </a:p>
          <a:p>
            <a:pPr>
              <a:buFont typeface="Wingdings" panose="05000000000000000000" pitchFamily="2" charset="2"/>
              <a:buChar char="§"/>
            </a:pPr>
            <a:r>
              <a:rPr lang="de-DE" dirty="0"/>
              <a:t>Fahrrinnenvertiefungen/-begradigungen der letzten Jahrzehnte </a:t>
            </a:r>
          </a:p>
          <a:p>
            <a:pPr>
              <a:buFont typeface="Wingdings" panose="05000000000000000000" pitchFamily="2" charset="2"/>
              <a:buChar char="§"/>
            </a:pPr>
            <a:r>
              <a:rPr lang="de-DE" dirty="0"/>
              <a:t>Fortlaufendes Baggern und Verklappen von Sedimenten zum Unterhalt der Fahrrinnen.</a:t>
            </a:r>
          </a:p>
          <a:p>
            <a:pPr>
              <a:buFont typeface="Wingdings" panose="05000000000000000000" pitchFamily="2" charset="2"/>
              <a:buChar char="§"/>
            </a:pPr>
            <a:r>
              <a:rPr lang="de-DE" dirty="0"/>
              <a:t>Verringerung des Sedimentationsraumes im Laufe der letzten Jahrhunderte insbesondere durch die sequentielle Eindeichung der über MThw </a:t>
            </a:r>
            <a:r>
              <a:rPr lang="de-DE" dirty="0" err="1"/>
              <a:t>aufgelandeten</a:t>
            </a:r>
            <a:r>
              <a:rPr lang="de-DE" dirty="0"/>
              <a:t> Gebiete nach den katastrophalen Einbrüchen durch mittelalterliche Sturmfluten</a:t>
            </a:r>
          </a:p>
        </p:txBody>
      </p:sp>
      <p:sp>
        <p:nvSpPr>
          <p:cNvPr id="4" name="Rechteck 3">
            <a:extLst>
              <a:ext uri="{FF2B5EF4-FFF2-40B4-BE49-F238E27FC236}">
                <a16:creationId xmlns:a16="http://schemas.microsoft.com/office/drawing/2014/main" xmlns="" id="{3AF562B0-0F61-489D-853B-3C75352C84A0}"/>
              </a:ext>
            </a:extLst>
          </p:cNvPr>
          <p:cNvSpPr/>
          <p:nvPr/>
        </p:nvSpPr>
        <p:spPr>
          <a:xfrm>
            <a:off x="179512" y="4869160"/>
            <a:ext cx="144016" cy="1728192"/>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Rechteck 4">
            <a:extLst>
              <a:ext uri="{FF2B5EF4-FFF2-40B4-BE49-F238E27FC236}">
                <a16:creationId xmlns:a16="http://schemas.microsoft.com/office/drawing/2014/main" xmlns="" id="{4167208E-760D-42BD-A389-0125BC4D3809}"/>
              </a:ext>
            </a:extLst>
          </p:cNvPr>
          <p:cNvSpPr/>
          <p:nvPr/>
        </p:nvSpPr>
        <p:spPr>
          <a:xfrm>
            <a:off x="8820472" y="4869160"/>
            <a:ext cx="144016" cy="1728192"/>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9879689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95288" y="116633"/>
            <a:ext cx="4176712" cy="1008111"/>
          </a:xfrm>
        </p:spPr>
        <p:txBody>
          <a:bodyPr/>
          <a:lstStyle/>
          <a:p>
            <a:pPr algn="l"/>
            <a:r>
              <a:rPr lang="de-DE" sz="2400" dirty="0"/>
              <a:t>Strategie: </a:t>
            </a:r>
            <a:r>
              <a:rPr lang="de-DE" dirty="0"/>
              <a:t>wesentliche Randbedingungen</a:t>
            </a:r>
            <a:endParaRPr lang="de-DE" sz="2400" dirty="0"/>
          </a:p>
        </p:txBody>
      </p:sp>
      <p:sp>
        <p:nvSpPr>
          <p:cNvPr id="5" name="Textfeld 4"/>
          <p:cNvSpPr txBox="1"/>
          <p:nvPr/>
        </p:nvSpPr>
        <p:spPr>
          <a:xfrm>
            <a:off x="395288" y="1031245"/>
            <a:ext cx="8353176" cy="5478423"/>
          </a:xfrm>
          <a:prstGeom prst="rect">
            <a:avLst/>
          </a:prstGeom>
          <a:noFill/>
        </p:spPr>
        <p:txBody>
          <a:bodyPr wrap="square" rtlCol="0">
            <a:spAutoFit/>
          </a:bodyPr>
          <a:lstStyle/>
          <a:p>
            <a:pPr marL="342900" lvl="0" indent="-342900">
              <a:spcBef>
                <a:spcPts val="600"/>
              </a:spcBef>
              <a:buFont typeface="Arial" panose="020B0604020202020204" pitchFamily="34" charset="0"/>
              <a:buChar char="•"/>
            </a:pPr>
            <a:r>
              <a:rPr lang="de-DE" sz="2000" dirty="0"/>
              <a:t>Der </a:t>
            </a:r>
            <a:r>
              <a:rPr lang="de-DE" sz="2000" u="sng" dirty="0"/>
              <a:t>Eintrag von Sedimenten </a:t>
            </a:r>
            <a:r>
              <a:rPr lang="de-DE" sz="2000" dirty="0"/>
              <a:t>wird lokal oft als </a:t>
            </a:r>
            <a:r>
              <a:rPr lang="de-DE" sz="2000" u="sng" dirty="0"/>
              <a:t>störend empfunden</a:t>
            </a:r>
            <a:r>
              <a:rPr lang="de-DE" sz="2000" dirty="0"/>
              <a:t>, </a:t>
            </a:r>
          </a:p>
          <a:p>
            <a:pPr marL="800100" lvl="1" indent="-342900">
              <a:spcBef>
                <a:spcPts val="600"/>
              </a:spcBef>
              <a:buFont typeface="Arial" panose="020B0604020202020204" pitchFamily="34" charset="0"/>
              <a:buChar char="•"/>
            </a:pPr>
            <a:r>
              <a:rPr lang="de-DE" sz="2000" dirty="0"/>
              <a:t>sei es wegen der Nutzungseinschränkungen in Häfen und Fahrrinnen </a:t>
            </a:r>
          </a:p>
          <a:p>
            <a:pPr marL="800100" lvl="1" indent="-342900">
              <a:spcBef>
                <a:spcPts val="600"/>
              </a:spcBef>
              <a:buFont typeface="Arial" panose="020B0604020202020204" pitchFamily="34" charset="0"/>
              <a:buChar char="•"/>
            </a:pPr>
            <a:r>
              <a:rPr lang="de-DE" sz="2000" dirty="0"/>
              <a:t>oder nach deren Entnahme in den Gebieten in denen die jeweilige Verklappung stattfindet.  </a:t>
            </a:r>
          </a:p>
          <a:p>
            <a:pPr marL="342900" lvl="0" indent="-342900">
              <a:spcBef>
                <a:spcPts val="600"/>
              </a:spcBef>
              <a:buFont typeface="Arial" panose="020B0604020202020204" pitchFamily="34" charset="0"/>
              <a:buChar char="•"/>
            </a:pPr>
            <a:r>
              <a:rPr lang="de-DE" sz="2000" dirty="0"/>
              <a:t>Der </a:t>
            </a:r>
            <a:r>
              <a:rPr lang="de-DE" sz="2000" u="sng" dirty="0"/>
              <a:t>Eintrag von Sedimenten </a:t>
            </a:r>
            <a:r>
              <a:rPr lang="de-DE" sz="2000" dirty="0"/>
              <a:t>in das Küstengewässer insgesamt ist aber angesichts des steigenden und sich voraussichtlich beschleunigenden Meeresspiegelanstiegs </a:t>
            </a:r>
            <a:r>
              <a:rPr lang="de-DE" sz="2000" u="sng" dirty="0"/>
              <a:t>unbedingt notwendig</a:t>
            </a:r>
            <a:r>
              <a:rPr lang="de-DE" sz="2000" dirty="0"/>
              <a:t>. </a:t>
            </a:r>
          </a:p>
          <a:p>
            <a:pPr marL="800100" lvl="1" indent="-342900">
              <a:spcBef>
                <a:spcPts val="600"/>
              </a:spcBef>
              <a:buFont typeface="Arial" panose="020B0604020202020204" pitchFamily="34" charset="0"/>
              <a:buChar char="•"/>
            </a:pPr>
            <a:r>
              <a:rPr lang="de-DE" sz="2000" dirty="0"/>
              <a:t>Bisher konnte das Watt mit dem Meeresspiegel mitwachsen und sein morphodynamisches Gleichgewicht beibehalten. </a:t>
            </a:r>
          </a:p>
          <a:p>
            <a:pPr marL="800100" lvl="1" indent="-342900">
              <a:spcBef>
                <a:spcPts val="600"/>
              </a:spcBef>
              <a:buFont typeface="Arial" panose="020B0604020202020204" pitchFamily="34" charset="0"/>
              <a:buChar char="•"/>
            </a:pPr>
            <a:r>
              <a:rPr lang="de-DE" sz="2000" dirty="0"/>
              <a:t>Bei einer weiteren Beschleunigung des Meeresspiegelanstiegs ist für das Mitwachsen der Watten ein größerer Sedimenteintrag als bisher notwendig. </a:t>
            </a:r>
          </a:p>
          <a:p>
            <a:pPr marL="342900" lvl="0" indent="-342900">
              <a:spcBef>
                <a:spcPts val="600"/>
              </a:spcBef>
              <a:buFont typeface="Arial" panose="020B0604020202020204" pitchFamily="34" charset="0"/>
              <a:buChar char="•"/>
            </a:pPr>
            <a:r>
              <a:rPr lang="de-DE" sz="2000" dirty="0"/>
              <a:t>Für das </a:t>
            </a:r>
            <a:r>
              <a:rPr lang="de-DE" sz="2000" dirty="0" smtClean="0"/>
              <a:t>evtl. überschüssige Feinmaterial </a:t>
            </a:r>
            <a:r>
              <a:rPr lang="de-DE" sz="2000" dirty="0"/>
              <a:t>im System muss man nach anderen Funktionen in dem Gebiet suchen, für die Schlick ein wertvoller (Roh-) Stoff sein könnte.</a:t>
            </a:r>
          </a:p>
        </p:txBody>
      </p:sp>
      <p:sp>
        <p:nvSpPr>
          <p:cNvPr id="4" name="Rechteck 3">
            <a:extLst>
              <a:ext uri="{FF2B5EF4-FFF2-40B4-BE49-F238E27FC236}">
                <a16:creationId xmlns:a16="http://schemas.microsoft.com/office/drawing/2014/main" xmlns="" id="{3AF562B0-0F61-489D-853B-3C75352C84A0}"/>
              </a:ext>
            </a:extLst>
          </p:cNvPr>
          <p:cNvSpPr/>
          <p:nvPr/>
        </p:nvSpPr>
        <p:spPr>
          <a:xfrm>
            <a:off x="179760" y="4509120"/>
            <a:ext cx="143520" cy="864096"/>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Rechteck 5">
            <a:extLst>
              <a:ext uri="{FF2B5EF4-FFF2-40B4-BE49-F238E27FC236}">
                <a16:creationId xmlns:a16="http://schemas.microsoft.com/office/drawing/2014/main" xmlns="" id="{4167208E-760D-42BD-A389-0125BC4D3809}"/>
              </a:ext>
            </a:extLst>
          </p:cNvPr>
          <p:cNvSpPr/>
          <p:nvPr/>
        </p:nvSpPr>
        <p:spPr>
          <a:xfrm>
            <a:off x="8820720" y="4509120"/>
            <a:ext cx="143520" cy="864096"/>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Rechteck 6">
            <a:extLst>
              <a:ext uri="{FF2B5EF4-FFF2-40B4-BE49-F238E27FC236}">
                <a16:creationId xmlns:a16="http://schemas.microsoft.com/office/drawing/2014/main" xmlns="" id="{3AF562B0-0F61-489D-853B-3C75352C84A0}"/>
              </a:ext>
            </a:extLst>
          </p:cNvPr>
          <p:cNvSpPr/>
          <p:nvPr/>
        </p:nvSpPr>
        <p:spPr>
          <a:xfrm>
            <a:off x="179760" y="5517232"/>
            <a:ext cx="143520" cy="864096"/>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a:extLst>
              <a:ext uri="{FF2B5EF4-FFF2-40B4-BE49-F238E27FC236}">
                <a16:creationId xmlns:a16="http://schemas.microsoft.com/office/drawing/2014/main" xmlns="" id="{4167208E-760D-42BD-A389-0125BC4D3809}"/>
              </a:ext>
            </a:extLst>
          </p:cNvPr>
          <p:cNvSpPr/>
          <p:nvPr/>
        </p:nvSpPr>
        <p:spPr>
          <a:xfrm>
            <a:off x="8820720" y="5517232"/>
            <a:ext cx="143520" cy="864096"/>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4303841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xmlns="" id="{1011C6F0-E20E-4CFE-BC1D-97CD9F11C6C1}"/>
              </a:ext>
            </a:extLst>
          </p:cNvPr>
          <p:cNvSpPr>
            <a:spLocks noGrp="1"/>
          </p:cNvSpPr>
          <p:nvPr>
            <p:ph type="title"/>
          </p:nvPr>
        </p:nvSpPr>
        <p:spPr/>
        <p:txBody>
          <a:bodyPr/>
          <a:lstStyle/>
          <a:p>
            <a:r>
              <a:rPr lang="de-DE" dirty="0" smtClean="0"/>
              <a:t>Strategie</a:t>
            </a:r>
            <a:br>
              <a:rPr lang="de-DE" dirty="0" smtClean="0"/>
            </a:br>
            <a:r>
              <a:rPr lang="de-DE" dirty="0" smtClean="0"/>
              <a:t>I: Grundlagen</a:t>
            </a:r>
            <a:endParaRPr lang="de-DE" dirty="0"/>
          </a:p>
        </p:txBody>
      </p:sp>
      <p:sp>
        <p:nvSpPr>
          <p:cNvPr id="3" name="Rechteck 2"/>
          <p:cNvSpPr/>
          <p:nvPr/>
        </p:nvSpPr>
        <p:spPr>
          <a:xfrm>
            <a:off x="395536" y="1124744"/>
            <a:ext cx="8424936" cy="5324535"/>
          </a:xfrm>
          <a:prstGeom prst="rect">
            <a:avLst/>
          </a:prstGeom>
        </p:spPr>
        <p:txBody>
          <a:bodyPr wrap="square">
            <a:spAutoFit/>
          </a:bodyPr>
          <a:lstStyle/>
          <a:p>
            <a:r>
              <a:rPr lang="de-DE" sz="2000" dirty="0" smtClean="0">
                <a:cs typeface="Arial" panose="020B0604020202020204" pitchFamily="34" charset="0"/>
              </a:rPr>
              <a:t>Rechtliche </a:t>
            </a:r>
            <a:r>
              <a:rPr lang="de-DE" sz="2000" dirty="0">
                <a:cs typeface="Arial" panose="020B0604020202020204" pitchFamily="34" charset="0"/>
              </a:rPr>
              <a:t>Grundlagen </a:t>
            </a:r>
            <a:r>
              <a:rPr lang="de-DE" sz="2000" dirty="0" smtClean="0">
                <a:cs typeface="Arial" panose="020B0604020202020204" pitchFamily="34" charset="0"/>
              </a:rPr>
              <a:t>für </a:t>
            </a:r>
            <a:r>
              <a:rPr lang="de-DE" sz="2000" dirty="0">
                <a:cs typeface="Arial" panose="020B0604020202020204" pitchFamily="34" charset="0"/>
              </a:rPr>
              <a:t>eine gemeinsame </a:t>
            </a:r>
            <a:endParaRPr lang="de-DE" sz="2000" dirty="0" smtClean="0">
              <a:cs typeface="Arial" panose="020B0604020202020204" pitchFamily="34" charset="0"/>
            </a:endParaRPr>
          </a:p>
          <a:p>
            <a:r>
              <a:rPr lang="de-DE" sz="2000" b="1" dirty="0" err="1" smtClean="0">
                <a:cs typeface="Arial" panose="020B0604020202020204" pitchFamily="34" charset="0"/>
              </a:rPr>
              <a:t>dt-nl</a:t>
            </a:r>
            <a:r>
              <a:rPr lang="de-DE" sz="2000" b="1" dirty="0" smtClean="0">
                <a:cs typeface="Arial" panose="020B0604020202020204" pitchFamily="34" charset="0"/>
              </a:rPr>
              <a:t> ökologische Strategie </a:t>
            </a:r>
            <a:r>
              <a:rPr lang="de-DE" sz="2000" b="1" dirty="0">
                <a:cs typeface="Arial" panose="020B0604020202020204" pitchFamily="34" charset="0"/>
              </a:rPr>
              <a:t>zum </a:t>
            </a:r>
            <a:r>
              <a:rPr lang="de-DE" sz="2000" b="1" dirty="0" smtClean="0">
                <a:cs typeface="Arial" panose="020B0604020202020204" pitchFamily="34" charset="0"/>
              </a:rPr>
              <a:t>Sedimentmanagement:</a:t>
            </a:r>
            <a:endParaRPr lang="de-DE" sz="2000" b="1" dirty="0">
              <a:cs typeface="Arial" panose="020B0604020202020204" pitchFamily="34" charset="0"/>
            </a:endParaRPr>
          </a:p>
          <a:p>
            <a:pPr marL="614362" indent="-342900">
              <a:spcBef>
                <a:spcPts val="600"/>
              </a:spcBef>
              <a:buFont typeface="Wingdings" panose="05000000000000000000" pitchFamily="2" charset="2"/>
              <a:buChar char="§"/>
            </a:pPr>
            <a:r>
              <a:rPr lang="de-DE" sz="2000" b="1" dirty="0" smtClean="0">
                <a:cs typeface="Arial" panose="020B0604020202020204" pitchFamily="34" charset="0"/>
              </a:rPr>
              <a:t>Wasserrahmenrichtlinie</a:t>
            </a:r>
            <a:r>
              <a:rPr lang="de-DE" sz="2000" b="1" dirty="0">
                <a:cs typeface="Arial" panose="020B0604020202020204" pitchFamily="34" charset="0"/>
              </a:rPr>
              <a:t>, (MSRL</a:t>
            </a:r>
            <a:r>
              <a:rPr lang="de-DE" sz="2000" b="1" dirty="0" smtClean="0">
                <a:cs typeface="Arial" panose="020B0604020202020204" pitchFamily="34" charset="0"/>
              </a:rPr>
              <a:t>)</a:t>
            </a:r>
            <a:endParaRPr lang="de-DE" sz="2000" b="1" dirty="0">
              <a:cs typeface="Arial" panose="020B0604020202020204" pitchFamily="34" charset="0"/>
            </a:endParaRPr>
          </a:p>
          <a:p>
            <a:pPr marL="614362" indent="-342900">
              <a:spcBef>
                <a:spcPts val="600"/>
              </a:spcBef>
              <a:buFont typeface="Wingdings" panose="05000000000000000000" pitchFamily="2" charset="2"/>
              <a:buChar char="§"/>
            </a:pPr>
            <a:r>
              <a:rPr lang="de-DE" sz="2000" b="1" dirty="0" smtClean="0">
                <a:cs typeface="Arial" panose="020B0604020202020204" pitchFamily="34" charset="0"/>
              </a:rPr>
              <a:t>Fauna-Flora-Habitat-Richtlinie</a:t>
            </a:r>
            <a:endParaRPr lang="de-DE" sz="2000" b="1" dirty="0">
              <a:cs typeface="Arial" panose="020B0604020202020204" pitchFamily="34" charset="0"/>
            </a:endParaRPr>
          </a:p>
          <a:p>
            <a:pPr marL="614362" indent="-342900">
              <a:spcBef>
                <a:spcPts val="600"/>
              </a:spcBef>
              <a:buFont typeface="Wingdings" panose="05000000000000000000" pitchFamily="2" charset="2"/>
              <a:buChar char="§"/>
            </a:pPr>
            <a:r>
              <a:rPr lang="de-DE" sz="2000" b="1" dirty="0" smtClean="0">
                <a:cs typeface="Arial" panose="020B0604020202020204" pitchFamily="34" charset="0"/>
              </a:rPr>
              <a:t>für </a:t>
            </a:r>
            <a:r>
              <a:rPr lang="de-DE" sz="2000" b="1" dirty="0">
                <a:cs typeface="Arial" panose="020B0604020202020204" pitchFamily="34" charset="0"/>
              </a:rPr>
              <a:t>den </a:t>
            </a:r>
            <a:r>
              <a:rPr lang="de-DE" sz="2000" b="1" dirty="0" smtClean="0">
                <a:cs typeface="Arial" panose="020B0604020202020204" pitchFamily="34" charset="0"/>
              </a:rPr>
              <a:t>Emsmündungsbereich zusätzlich </a:t>
            </a:r>
            <a:r>
              <a:rPr lang="de-DE" sz="2000" b="1" dirty="0">
                <a:cs typeface="Arial" panose="020B0604020202020204" pitchFamily="34" charset="0"/>
              </a:rPr>
              <a:t>der Ems-Dollart- Vertrag</a:t>
            </a:r>
          </a:p>
          <a:p>
            <a:pPr marL="614362" indent="-342900">
              <a:spcBef>
                <a:spcPts val="600"/>
              </a:spcBef>
              <a:buFont typeface="Wingdings" panose="05000000000000000000" pitchFamily="2" charset="2"/>
              <a:buChar char="§"/>
            </a:pPr>
            <a:r>
              <a:rPr lang="de-DE" sz="2000" b="1" dirty="0" smtClean="0">
                <a:cs typeface="Arial" panose="020B0604020202020204" pitchFamily="34" charset="0"/>
              </a:rPr>
              <a:t>und </a:t>
            </a:r>
            <a:r>
              <a:rPr lang="de-DE" sz="2000" b="1" dirty="0">
                <a:cs typeface="Arial" panose="020B0604020202020204" pitchFamily="34" charset="0"/>
              </a:rPr>
              <a:t>das </a:t>
            </a:r>
            <a:r>
              <a:rPr lang="de-DE" sz="2000" b="1" dirty="0" smtClean="0">
                <a:cs typeface="Arial" panose="020B0604020202020204" pitchFamily="34" charset="0"/>
              </a:rPr>
              <a:t>Ems-Dollart-Umweltprotokoll mit den Zielen:</a:t>
            </a:r>
            <a:endParaRPr lang="de-DE" sz="2000" b="1" dirty="0">
              <a:cs typeface="Arial" panose="020B0604020202020204" pitchFamily="34" charset="0"/>
            </a:endParaRPr>
          </a:p>
          <a:p>
            <a:pPr marL="885825" lvl="1" indent="-342900">
              <a:buFont typeface="Courier New" panose="02070309020205020404" pitchFamily="49" charset="0"/>
              <a:buChar char="o"/>
              <a:tabLst>
                <a:tab pos="1436688" algn="l"/>
              </a:tabLst>
            </a:pPr>
            <a:r>
              <a:rPr lang="de-DE" sz="2000" dirty="0" smtClean="0">
                <a:cs typeface="Arial" panose="020B0604020202020204" pitchFamily="34" charset="0"/>
              </a:rPr>
              <a:t>Verbesserung </a:t>
            </a:r>
            <a:r>
              <a:rPr lang="de-DE" sz="2000" dirty="0">
                <a:cs typeface="Arial" panose="020B0604020202020204" pitchFamily="34" charset="0"/>
              </a:rPr>
              <a:t>der </a:t>
            </a:r>
            <a:r>
              <a:rPr lang="de-DE" sz="2000" dirty="0" smtClean="0">
                <a:cs typeface="Arial" panose="020B0604020202020204" pitchFamily="34" charset="0"/>
              </a:rPr>
              <a:t>Gewässerqualität </a:t>
            </a:r>
            <a:r>
              <a:rPr lang="de-DE" sz="2000" dirty="0">
                <a:cs typeface="Arial" panose="020B0604020202020204" pitchFamily="34" charset="0"/>
              </a:rPr>
              <a:t>und der </a:t>
            </a:r>
            <a:r>
              <a:rPr lang="de-DE" sz="2000" dirty="0" smtClean="0">
                <a:cs typeface="Arial" panose="020B0604020202020204" pitchFamily="34" charset="0"/>
              </a:rPr>
              <a:t>Ökologie</a:t>
            </a:r>
          </a:p>
          <a:p>
            <a:pPr marL="885825" lvl="1" indent="-342900">
              <a:buFont typeface="Courier New" panose="02070309020205020404" pitchFamily="49" charset="0"/>
              <a:buChar char="o"/>
              <a:tabLst>
                <a:tab pos="1436688" algn="l"/>
              </a:tabLst>
            </a:pPr>
            <a:r>
              <a:rPr lang="de-DE" sz="2000" dirty="0" smtClean="0">
                <a:cs typeface="Arial" panose="020B0604020202020204" pitchFamily="34" charset="0"/>
              </a:rPr>
              <a:t>Erhaltung einer naturähnlichen </a:t>
            </a:r>
            <a:r>
              <a:rPr lang="de-DE" sz="2000" dirty="0">
                <a:cs typeface="Arial" panose="020B0604020202020204" pitchFamily="34" charset="0"/>
              </a:rPr>
              <a:t>Dynamik des </a:t>
            </a:r>
            <a:r>
              <a:rPr lang="de-DE" sz="2000" dirty="0" smtClean="0">
                <a:cs typeface="Arial" panose="020B0604020202020204" pitchFamily="34" charset="0"/>
              </a:rPr>
              <a:t>Wasserkörpers </a:t>
            </a:r>
            <a:r>
              <a:rPr lang="de-DE" sz="2000" dirty="0">
                <a:cs typeface="Arial" panose="020B0604020202020204" pitchFamily="34" charset="0"/>
              </a:rPr>
              <a:t>und der </a:t>
            </a:r>
            <a:r>
              <a:rPr lang="de-DE" sz="2000" dirty="0" smtClean="0">
                <a:cs typeface="Arial" panose="020B0604020202020204" pitchFamily="34" charset="0"/>
              </a:rPr>
              <a:t>damit zusammenhängenden </a:t>
            </a:r>
            <a:r>
              <a:rPr lang="de-DE" sz="2000" dirty="0">
                <a:cs typeface="Arial" panose="020B0604020202020204" pitchFamily="34" charset="0"/>
              </a:rPr>
              <a:t>geomorphologischen und </a:t>
            </a:r>
            <a:r>
              <a:rPr lang="de-DE" sz="2000" dirty="0" smtClean="0">
                <a:cs typeface="Arial" panose="020B0604020202020204" pitchFamily="34" charset="0"/>
              </a:rPr>
              <a:t>bodenkundlichen Prozesse </a:t>
            </a:r>
          </a:p>
          <a:p>
            <a:endParaRPr lang="de-DE" sz="2000" dirty="0" smtClean="0">
              <a:cs typeface="Arial" panose="020B0604020202020204" pitchFamily="34" charset="0"/>
            </a:endParaRPr>
          </a:p>
          <a:p>
            <a:r>
              <a:rPr lang="de-DE" sz="2000" u="sng" dirty="0" smtClean="0">
                <a:cs typeface="Arial" panose="020B0604020202020204" pitchFamily="34" charset="0"/>
              </a:rPr>
              <a:t>Gemeinsame</a:t>
            </a:r>
            <a:r>
              <a:rPr lang="de-DE" sz="2000" dirty="0" smtClean="0">
                <a:cs typeface="Arial" panose="020B0604020202020204" pitchFamily="34" charset="0"/>
              </a:rPr>
              <a:t> ökologische </a:t>
            </a:r>
            <a:r>
              <a:rPr lang="de-DE" sz="2000" u="sng" dirty="0">
                <a:cs typeface="Arial" panose="020B0604020202020204" pitchFamily="34" charset="0"/>
              </a:rPr>
              <a:t>Strategie</a:t>
            </a:r>
            <a:r>
              <a:rPr lang="de-DE" sz="2000" dirty="0">
                <a:cs typeface="Arial" panose="020B0604020202020204" pitchFamily="34" charset="0"/>
              </a:rPr>
              <a:t> </a:t>
            </a:r>
            <a:r>
              <a:rPr lang="de-DE" sz="2000" dirty="0" smtClean="0">
                <a:cs typeface="Arial" panose="020B0604020202020204" pitchFamily="34" charset="0"/>
              </a:rPr>
              <a:t>zum Sedimentmanagement wichtiges </a:t>
            </a:r>
            <a:r>
              <a:rPr lang="de-DE" sz="2000" dirty="0">
                <a:cs typeface="Arial" panose="020B0604020202020204" pitchFamily="34" charset="0"/>
              </a:rPr>
              <a:t>Instrument </a:t>
            </a:r>
            <a:r>
              <a:rPr lang="de-DE" sz="2000" dirty="0" smtClean="0">
                <a:cs typeface="Arial" panose="020B0604020202020204" pitchFamily="34" charset="0"/>
              </a:rPr>
              <a:t>für </a:t>
            </a:r>
            <a:r>
              <a:rPr lang="de-DE" sz="2000" dirty="0">
                <a:cs typeface="Arial" panose="020B0604020202020204" pitchFamily="34" charset="0"/>
              </a:rPr>
              <a:t>die </a:t>
            </a:r>
            <a:r>
              <a:rPr lang="de-DE" sz="2000" dirty="0" smtClean="0">
                <a:cs typeface="Arial" panose="020B0604020202020204" pitchFamily="34" charset="0"/>
              </a:rPr>
              <a:t>Zukunft des Ems-Ästuars</a:t>
            </a:r>
          </a:p>
          <a:p>
            <a:r>
              <a:rPr lang="de-DE" sz="2000" u="sng" dirty="0" smtClean="0">
                <a:cs typeface="Arial" panose="020B0604020202020204" pitchFamily="34" charset="0"/>
              </a:rPr>
              <a:t>Gemeinsame </a:t>
            </a:r>
            <a:r>
              <a:rPr lang="de-DE" sz="2000" u="sng" dirty="0">
                <a:cs typeface="Arial" panose="020B0604020202020204" pitchFamily="34" charset="0"/>
              </a:rPr>
              <a:t>Erarbeitung</a:t>
            </a:r>
            <a:r>
              <a:rPr lang="de-DE" sz="2000" dirty="0">
                <a:cs typeface="Arial" panose="020B0604020202020204" pitchFamily="34" charset="0"/>
              </a:rPr>
              <a:t> der Inhalte und </a:t>
            </a:r>
            <a:r>
              <a:rPr lang="de-DE" sz="2000" dirty="0" smtClean="0">
                <a:cs typeface="Arial" panose="020B0604020202020204" pitchFamily="34" charset="0"/>
              </a:rPr>
              <a:t>Ziele des </a:t>
            </a:r>
            <a:r>
              <a:rPr lang="de-DE" sz="2000" dirty="0">
                <a:cs typeface="Arial" panose="020B0604020202020204" pitchFamily="34" charset="0"/>
              </a:rPr>
              <a:t>Planes </a:t>
            </a:r>
            <a:r>
              <a:rPr lang="de-DE" sz="2000" dirty="0" smtClean="0">
                <a:cs typeface="Arial" panose="020B0604020202020204" pitchFamily="34" charset="0"/>
              </a:rPr>
              <a:t>wichtig  </a:t>
            </a:r>
          </a:p>
          <a:p>
            <a:r>
              <a:rPr lang="de-DE" sz="2000" dirty="0">
                <a:cs typeface="Arial" panose="020B0604020202020204" pitchFamily="34" charset="0"/>
              </a:rPr>
              <a:t>[</a:t>
            </a:r>
            <a:r>
              <a:rPr lang="de-DE" sz="2000" dirty="0" smtClean="0">
                <a:cs typeface="Arial" panose="020B0604020202020204" pitchFamily="34" charset="0"/>
              </a:rPr>
              <a:t>UA-G der ständigen </a:t>
            </a:r>
            <a:r>
              <a:rPr lang="de-DE" sz="2000" dirty="0" err="1" smtClean="0">
                <a:cs typeface="Arial" panose="020B0604020202020204" pitchFamily="34" charset="0"/>
              </a:rPr>
              <a:t>dt-nl</a:t>
            </a:r>
            <a:r>
              <a:rPr lang="de-DE" sz="2000" dirty="0" smtClean="0">
                <a:cs typeface="Arial" panose="020B0604020202020204" pitchFamily="34" charset="0"/>
              </a:rPr>
              <a:t> Grenzgewässerkommission, 2017-10-16]</a:t>
            </a:r>
            <a:endParaRPr lang="de-DE" sz="2000" dirty="0">
              <a:cs typeface="Arial" panose="020B0604020202020204" pitchFamily="34" charset="0"/>
            </a:endParaRPr>
          </a:p>
        </p:txBody>
      </p:sp>
    </p:spTree>
    <p:extLst>
      <p:ext uri="{BB962C8B-B14F-4D97-AF65-F5344CB8AC3E}">
        <p14:creationId xmlns:p14="http://schemas.microsoft.com/office/powerpoint/2010/main" val="16533363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xmlns="" id="{1011C6F0-E20E-4CFE-BC1D-97CD9F11C6C1}"/>
              </a:ext>
            </a:extLst>
          </p:cNvPr>
          <p:cNvSpPr>
            <a:spLocks noGrp="1"/>
          </p:cNvSpPr>
          <p:nvPr>
            <p:ph type="title"/>
          </p:nvPr>
        </p:nvSpPr>
        <p:spPr>
          <a:xfrm>
            <a:off x="395536" y="116633"/>
            <a:ext cx="4104456" cy="1008111"/>
          </a:xfrm>
        </p:spPr>
        <p:txBody>
          <a:bodyPr/>
          <a:lstStyle/>
          <a:p>
            <a:r>
              <a:rPr lang="de-DE" dirty="0" smtClean="0"/>
              <a:t>Strategie</a:t>
            </a:r>
            <a:br>
              <a:rPr lang="de-DE" dirty="0" smtClean="0"/>
            </a:br>
            <a:r>
              <a:rPr lang="de-DE" dirty="0" smtClean="0"/>
              <a:t>II: Ziel / Systemgrenzen</a:t>
            </a:r>
            <a:endParaRPr lang="de-DE" dirty="0"/>
          </a:p>
        </p:txBody>
      </p:sp>
      <p:sp>
        <p:nvSpPr>
          <p:cNvPr id="3" name="Rechteck 2"/>
          <p:cNvSpPr/>
          <p:nvPr/>
        </p:nvSpPr>
        <p:spPr>
          <a:xfrm>
            <a:off x="395536" y="1124744"/>
            <a:ext cx="8424936" cy="5401479"/>
          </a:xfrm>
          <a:prstGeom prst="rect">
            <a:avLst/>
          </a:prstGeom>
        </p:spPr>
        <p:txBody>
          <a:bodyPr wrap="square">
            <a:spAutoFit/>
          </a:bodyPr>
          <a:lstStyle/>
          <a:p>
            <a:r>
              <a:rPr lang="de-DE" sz="2000" b="1" dirty="0" smtClean="0">
                <a:cs typeface="Arial" panose="020B0604020202020204" pitchFamily="34" charset="0"/>
              </a:rPr>
              <a:t>Ziel:</a:t>
            </a:r>
          </a:p>
          <a:p>
            <a:pPr marL="614362" indent="-342900">
              <a:spcBef>
                <a:spcPts val="600"/>
              </a:spcBef>
              <a:buFont typeface="Wingdings" panose="05000000000000000000" pitchFamily="2" charset="2"/>
              <a:buChar char="§"/>
            </a:pPr>
            <a:r>
              <a:rPr lang="de-DE" sz="2000" b="1" dirty="0" smtClean="0">
                <a:cs typeface="Arial" panose="020B0604020202020204" pitchFamily="34" charset="0"/>
              </a:rPr>
              <a:t>Sondierung, wie </a:t>
            </a:r>
            <a:r>
              <a:rPr lang="de-DE" sz="2000" b="1" dirty="0">
                <a:cs typeface="Arial" panose="020B0604020202020204" pitchFamily="34" charset="0"/>
              </a:rPr>
              <a:t>die </a:t>
            </a:r>
            <a:r>
              <a:rPr lang="de-DE" sz="2000" b="1" dirty="0" smtClean="0">
                <a:cs typeface="Arial" panose="020B0604020202020204" pitchFamily="34" charset="0"/>
              </a:rPr>
              <a:t>Belastungen der Ökologie </a:t>
            </a:r>
            <a:r>
              <a:rPr lang="de-DE" sz="2000" dirty="0" smtClean="0">
                <a:cs typeface="Arial" panose="020B0604020202020204" pitchFamily="34" charset="0"/>
              </a:rPr>
              <a:t>– insb. </a:t>
            </a:r>
            <a:r>
              <a:rPr lang="de-DE" sz="2000" dirty="0">
                <a:cs typeface="Arial" panose="020B0604020202020204" pitchFamily="34" charset="0"/>
              </a:rPr>
              <a:t>durch </a:t>
            </a:r>
            <a:r>
              <a:rPr lang="de-DE" sz="2000" dirty="0" smtClean="0">
                <a:cs typeface="Arial" panose="020B0604020202020204" pitchFamily="34" charset="0"/>
              </a:rPr>
              <a:t>die Schwebstoffe/Schlick </a:t>
            </a:r>
            <a:r>
              <a:rPr lang="de-DE" sz="2000" dirty="0">
                <a:cs typeface="Arial" panose="020B0604020202020204" pitchFamily="34" charset="0"/>
              </a:rPr>
              <a:t>–</a:t>
            </a:r>
            <a:r>
              <a:rPr lang="de-DE" sz="2000" b="1" dirty="0">
                <a:cs typeface="Arial" panose="020B0604020202020204" pitchFamily="34" charset="0"/>
              </a:rPr>
              <a:t> verringert werden </a:t>
            </a:r>
            <a:r>
              <a:rPr lang="de-DE" sz="2000" b="1" dirty="0" smtClean="0">
                <a:cs typeface="Arial" panose="020B0604020202020204" pitchFamily="34" charset="0"/>
              </a:rPr>
              <a:t>können </a:t>
            </a:r>
            <a:endParaRPr lang="de-DE" sz="2000" b="1" dirty="0">
              <a:cs typeface="Arial" panose="020B0604020202020204" pitchFamily="34" charset="0"/>
            </a:endParaRPr>
          </a:p>
          <a:p>
            <a:pPr marL="269875" indent="-269875">
              <a:spcBef>
                <a:spcPts val="600"/>
              </a:spcBef>
            </a:pPr>
            <a:r>
              <a:rPr lang="de-DE" sz="2000" b="1" dirty="0" smtClean="0">
                <a:cs typeface="Arial" panose="020B0604020202020204" pitchFamily="34" charset="0"/>
              </a:rPr>
              <a:t>Instrumente: </a:t>
            </a:r>
          </a:p>
          <a:p>
            <a:pPr marL="614362" indent="-342900">
              <a:spcBef>
                <a:spcPts val="600"/>
              </a:spcBef>
              <a:buFont typeface="Wingdings" panose="05000000000000000000" pitchFamily="2" charset="2"/>
              <a:buChar char="§"/>
            </a:pPr>
            <a:r>
              <a:rPr lang="de-DE" sz="2000" b="1" dirty="0" smtClean="0">
                <a:cs typeface="Arial" panose="020B0604020202020204" pitchFamily="34" charset="0"/>
              </a:rPr>
              <a:t>Entwicklung von Lösungsansätzen/Maßnahmen </a:t>
            </a:r>
            <a:r>
              <a:rPr lang="de-DE" sz="2000" dirty="0" smtClean="0">
                <a:cs typeface="Arial" panose="020B0604020202020204" pitchFamily="34" charset="0"/>
              </a:rPr>
              <a:t>für die kurz- und langfristige </a:t>
            </a:r>
            <a:r>
              <a:rPr lang="de-DE" sz="2000" dirty="0">
                <a:cs typeface="Arial" panose="020B0604020202020204" pitchFamily="34" charset="0"/>
              </a:rPr>
              <a:t>Verringerung der Schlickfracht im Ästuar </a:t>
            </a:r>
            <a:endParaRPr lang="de-DE" sz="2000" dirty="0" smtClean="0">
              <a:cs typeface="Arial" panose="020B0604020202020204" pitchFamily="34" charset="0"/>
            </a:endParaRPr>
          </a:p>
          <a:p>
            <a:pPr marL="614362" indent="-342900">
              <a:spcBef>
                <a:spcPts val="600"/>
              </a:spcBef>
              <a:buFont typeface="Wingdings" panose="05000000000000000000" pitchFamily="2" charset="2"/>
              <a:buChar char="§"/>
            </a:pPr>
            <a:r>
              <a:rPr lang="de-DE" sz="2000" b="1" dirty="0" smtClean="0">
                <a:cs typeface="Arial" panose="020B0604020202020204" pitchFamily="34" charset="0"/>
              </a:rPr>
              <a:t>Suche nach </a:t>
            </a:r>
            <a:r>
              <a:rPr lang="de-DE" sz="2000" b="1" dirty="0">
                <a:cs typeface="Arial" panose="020B0604020202020204" pitchFamily="34" charset="0"/>
              </a:rPr>
              <a:t>neuen </a:t>
            </a:r>
            <a:r>
              <a:rPr lang="de-DE" sz="2000" b="1" dirty="0" smtClean="0">
                <a:cs typeface="Arial" panose="020B0604020202020204" pitchFamily="34" charset="0"/>
              </a:rPr>
              <a:t>Verwertungsmöglichkeiten</a:t>
            </a:r>
          </a:p>
          <a:p>
            <a:pPr marL="271462">
              <a:spcBef>
                <a:spcPts val="600"/>
              </a:spcBef>
            </a:pPr>
            <a:endParaRPr lang="de-DE" sz="2000" b="1" dirty="0" smtClean="0">
              <a:cs typeface="Arial" panose="020B0604020202020204" pitchFamily="34" charset="0"/>
            </a:endParaRPr>
          </a:p>
          <a:p>
            <a:pPr marL="269875" indent="-269875">
              <a:spcBef>
                <a:spcPts val="600"/>
              </a:spcBef>
            </a:pPr>
            <a:r>
              <a:rPr lang="de-DE" sz="2000" b="1" dirty="0" smtClean="0">
                <a:cs typeface="Arial" panose="020B0604020202020204" pitchFamily="34" charset="0"/>
              </a:rPr>
              <a:t>Systemgrenzen:</a:t>
            </a:r>
          </a:p>
          <a:p>
            <a:pPr marL="614362" indent="-342900">
              <a:spcBef>
                <a:spcPts val="600"/>
              </a:spcBef>
              <a:buFont typeface="Wingdings" panose="05000000000000000000" pitchFamily="2" charset="2"/>
              <a:buChar char="§"/>
            </a:pPr>
            <a:r>
              <a:rPr lang="de-DE" sz="2000" b="1" dirty="0">
                <a:cs typeface="Arial" panose="020B0604020202020204" pitchFamily="34" charset="0"/>
              </a:rPr>
              <a:t>nicht </a:t>
            </a:r>
            <a:r>
              <a:rPr lang="de-DE" sz="2000" b="1" dirty="0" smtClean="0">
                <a:cs typeface="Arial" panose="020B0604020202020204" pitchFamily="34" charset="0"/>
              </a:rPr>
              <a:t>das Vertragsgebiet im Ems-Ästuar </a:t>
            </a:r>
          </a:p>
          <a:p>
            <a:pPr marL="614362" indent="-342900">
              <a:spcBef>
                <a:spcPts val="600"/>
              </a:spcBef>
              <a:buFont typeface="Wingdings" panose="05000000000000000000" pitchFamily="2" charset="2"/>
              <a:buChar char="§"/>
            </a:pPr>
            <a:r>
              <a:rPr lang="de-DE" sz="2000" b="1" dirty="0" smtClean="0">
                <a:cs typeface="Arial" panose="020B0604020202020204" pitchFamily="34" charset="0"/>
              </a:rPr>
              <a:t>sondern inklusive der </a:t>
            </a:r>
            <a:r>
              <a:rPr lang="de-DE" sz="2000" b="1" dirty="0">
                <a:cs typeface="Arial" panose="020B0604020202020204" pitchFamily="34" charset="0"/>
              </a:rPr>
              <a:t>unmittelbar benachbarten Bereiche der </a:t>
            </a:r>
            <a:r>
              <a:rPr lang="de-DE" sz="2000" b="1" dirty="0" err="1">
                <a:cs typeface="Arial" panose="020B0604020202020204" pitchFamily="34" charset="0"/>
              </a:rPr>
              <a:t>Westerems</a:t>
            </a:r>
            <a:r>
              <a:rPr lang="de-DE" sz="2000" b="1" dirty="0">
                <a:cs typeface="Arial" panose="020B0604020202020204" pitchFamily="34" charset="0"/>
              </a:rPr>
              <a:t>, der Nordsee</a:t>
            </a:r>
            <a:r>
              <a:rPr lang="de-DE" sz="2000" b="1" dirty="0" smtClean="0">
                <a:cs typeface="Arial" panose="020B0604020202020204" pitchFamily="34" charset="0"/>
              </a:rPr>
              <a:t>, des </a:t>
            </a:r>
            <a:r>
              <a:rPr lang="de-DE" sz="2000" b="1" dirty="0">
                <a:cs typeface="Arial" panose="020B0604020202020204" pitchFamily="34" charset="0"/>
              </a:rPr>
              <a:t>Wattenmeers und der </a:t>
            </a:r>
            <a:r>
              <a:rPr lang="de-DE" sz="2000" b="1" dirty="0" smtClean="0">
                <a:cs typeface="Arial" panose="020B0604020202020204" pitchFamily="34" charset="0"/>
              </a:rPr>
              <a:t>Unterems</a:t>
            </a:r>
          </a:p>
          <a:p>
            <a:pPr marL="614362" indent="-342900">
              <a:spcBef>
                <a:spcPts val="600"/>
              </a:spcBef>
              <a:buFont typeface="Wingdings" panose="05000000000000000000" pitchFamily="2" charset="2"/>
              <a:buChar char="§"/>
            </a:pPr>
            <a:r>
              <a:rPr lang="de-DE" sz="2000" b="1" dirty="0">
                <a:cs typeface="Arial" panose="020B0604020202020204" pitchFamily="34" charset="0"/>
              </a:rPr>
              <a:t>Und binnendeichs, </a:t>
            </a:r>
            <a:r>
              <a:rPr lang="de-DE" sz="2000" dirty="0" smtClean="0">
                <a:cs typeface="Arial" panose="020B0604020202020204" pitchFamily="34" charset="0"/>
              </a:rPr>
              <a:t>weil der Sedimenttransport </a:t>
            </a:r>
            <a:r>
              <a:rPr lang="de-DE" sz="2000" dirty="0">
                <a:cs typeface="Arial" panose="020B0604020202020204" pitchFamily="34" charset="0"/>
              </a:rPr>
              <a:t>zu den heute niedriger als das MThw </a:t>
            </a:r>
            <a:r>
              <a:rPr lang="de-DE" sz="2000" dirty="0" smtClean="0">
                <a:cs typeface="Arial" panose="020B0604020202020204" pitchFamily="34" charset="0"/>
              </a:rPr>
              <a:t>liegenden Gebieten </a:t>
            </a:r>
            <a:r>
              <a:rPr lang="de-DE" sz="2000" dirty="0">
                <a:cs typeface="Arial" panose="020B0604020202020204" pitchFamily="34" charset="0"/>
              </a:rPr>
              <a:t>durch die Eindeichungen der letzten </a:t>
            </a:r>
            <a:r>
              <a:rPr lang="de-DE" sz="2000" dirty="0" smtClean="0">
                <a:cs typeface="Arial" panose="020B0604020202020204" pitchFamily="34" charset="0"/>
              </a:rPr>
              <a:t>Jahrhunderte unterbrochen </a:t>
            </a:r>
            <a:r>
              <a:rPr lang="de-DE" sz="2000" dirty="0">
                <a:cs typeface="Arial" panose="020B0604020202020204" pitchFamily="34" charset="0"/>
              </a:rPr>
              <a:t>wurde</a:t>
            </a:r>
          </a:p>
        </p:txBody>
      </p:sp>
      <p:sp>
        <p:nvSpPr>
          <p:cNvPr id="4" name="Textfeld 3"/>
          <p:cNvSpPr txBox="1"/>
          <p:nvPr/>
        </p:nvSpPr>
        <p:spPr>
          <a:xfrm>
            <a:off x="755576" y="3645024"/>
            <a:ext cx="8064896" cy="369332"/>
          </a:xfrm>
          <a:prstGeom prst="rect">
            <a:avLst/>
          </a:prstGeom>
          <a:solidFill>
            <a:schemeClr val="accent1">
              <a:lumMod val="90000"/>
            </a:schemeClr>
          </a:solidFill>
        </p:spPr>
        <p:txBody>
          <a:bodyPr wrap="square" rtlCol="0">
            <a:spAutoFit/>
          </a:bodyPr>
          <a:lstStyle/>
          <a:p>
            <a:pPr marL="271462">
              <a:spcBef>
                <a:spcPts val="600"/>
              </a:spcBef>
            </a:pPr>
            <a:r>
              <a:rPr lang="de-DE" b="1" dirty="0">
                <a:cs typeface="Arial" panose="020B0604020202020204" pitchFamily="34" charset="0"/>
              </a:rPr>
              <a:t>Das Material hat für das System einen </a:t>
            </a:r>
            <a:r>
              <a:rPr lang="de-DE" b="1" dirty="0" smtClean="0">
                <a:cs typeface="Arial" panose="020B0604020202020204" pitchFamily="34" charset="0"/>
              </a:rPr>
              <a:t>Wert - irgendwo </a:t>
            </a:r>
            <a:r>
              <a:rPr lang="de-DE" b="1" dirty="0">
                <a:cs typeface="Arial" panose="020B0604020202020204" pitchFamily="34" charset="0"/>
              </a:rPr>
              <a:t>/ </a:t>
            </a:r>
            <a:r>
              <a:rPr lang="de-DE" b="1" dirty="0" smtClean="0">
                <a:cs typeface="Arial" panose="020B0604020202020204" pitchFamily="34" charset="0"/>
              </a:rPr>
              <a:t>irgendwann</a:t>
            </a:r>
            <a:endParaRPr lang="de-DE" b="1" dirty="0">
              <a:cs typeface="Arial" panose="020B0604020202020204" pitchFamily="34" charset="0"/>
            </a:endParaRPr>
          </a:p>
        </p:txBody>
      </p:sp>
    </p:spTree>
    <p:extLst>
      <p:ext uri="{BB962C8B-B14F-4D97-AF65-F5344CB8AC3E}">
        <p14:creationId xmlns:p14="http://schemas.microsoft.com/office/powerpoint/2010/main" val="28955437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xmlns="" id="{1011C6F0-E20E-4CFE-BC1D-97CD9F11C6C1}"/>
              </a:ext>
            </a:extLst>
          </p:cNvPr>
          <p:cNvSpPr>
            <a:spLocks noGrp="1"/>
          </p:cNvSpPr>
          <p:nvPr>
            <p:ph type="title"/>
          </p:nvPr>
        </p:nvSpPr>
        <p:spPr>
          <a:xfrm>
            <a:off x="395536" y="116633"/>
            <a:ext cx="4104456" cy="1008111"/>
          </a:xfrm>
        </p:spPr>
        <p:txBody>
          <a:bodyPr/>
          <a:lstStyle/>
          <a:p>
            <a:r>
              <a:rPr lang="de-DE" dirty="0" smtClean="0"/>
              <a:t>Strategie</a:t>
            </a:r>
            <a:br>
              <a:rPr lang="de-DE" dirty="0" smtClean="0"/>
            </a:br>
            <a:r>
              <a:rPr lang="de-DE" dirty="0" smtClean="0"/>
              <a:t>III: Grundsätzliche Fragen</a:t>
            </a:r>
            <a:endParaRPr lang="de-DE" dirty="0"/>
          </a:p>
        </p:txBody>
      </p:sp>
      <p:sp>
        <p:nvSpPr>
          <p:cNvPr id="3" name="Rechteck 2"/>
          <p:cNvSpPr/>
          <p:nvPr/>
        </p:nvSpPr>
        <p:spPr>
          <a:xfrm>
            <a:off x="395536" y="1124744"/>
            <a:ext cx="8424936" cy="3939540"/>
          </a:xfrm>
          <a:prstGeom prst="rect">
            <a:avLst/>
          </a:prstGeom>
        </p:spPr>
        <p:txBody>
          <a:bodyPr wrap="square">
            <a:spAutoFit/>
          </a:bodyPr>
          <a:lstStyle/>
          <a:p>
            <a:pPr>
              <a:spcBef>
                <a:spcPts val="600"/>
              </a:spcBef>
            </a:pPr>
            <a:r>
              <a:rPr lang="de-DE" sz="2000" b="1" dirty="0" smtClean="0">
                <a:cs typeface="Arial" panose="020B0604020202020204" pitchFamily="34" charset="0"/>
              </a:rPr>
              <a:t>Analyse der wesentlichen </a:t>
            </a:r>
            <a:r>
              <a:rPr lang="de-DE" sz="2000" b="1" dirty="0">
                <a:cs typeface="Arial" panose="020B0604020202020204" pitchFamily="34" charset="0"/>
              </a:rPr>
              <a:t>Aspekte der </a:t>
            </a:r>
            <a:r>
              <a:rPr lang="de-DE" sz="2000" b="1" dirty="0" smtClean="0">
                <a:cs typeface="Arial" panose="020B0604020202020204" pitchFamily="34" charset="0"/>
              </a:rPr>
              <a:t>Sedimentproblematik auch </a:t>
            </a:r>
            <a:r>
              <a:rPr lang="de-DE" sz="2000" b="1" dirty="0">
                <a:cs typeface="Arial" panose="020B0604020202020204" pitchFamily="34" charset="0"/>
              </a:rPr>
              <a:t>auf </a:t>
            </a:r>
            <a:r>
              <a:rPr lang="de-DE" sz="2000" b="1" dirty="0" smtClean="0">
                <a:cs typeface="Arial" panose="020B0604020202020204" pitchFamily="34" charset="0"/>
              </a:rPr>
              <a:t>mittelfristige </a:t>
            </a:r>
            <a:r>
              <a:rPr lang="de-DE" sz="2000" b="1" dirty="0">
                <a:cs typeface="Arial" panose="020B0604020202020204" pitchFamily="34" charset="0"/>
              </a:rPr>
              <a:t>und </a:t>
            </a:r>
            <a:r>
              <a:rPr lang="de-DE" sz="2000" b="1" dirty="0" smtClean="0">
                <a:cs typeface="Arial" panose="020B0604020202020204" pitchFamily="34" charset="0"/>
              </a:rPr>
              <a:t>langfristige Wirkungen</a:t>
            </a:r>
            <a:endParaRPr lang="de-DE" sz="2000" b="1" dirty="0">
              <a:cs typeface="Arial" panose="020B0604020202020204" pitchFamily="34" charset="0"/>
            </a:endParaRPr>
          </a:p>
          <a:p>
            <a:pPr>
              <a:spcBef>
                <a:spcPts val="600"/>
              </a:spcBef>
            </a:pPr>
            <a:r>
              <a:rPr lang="de-DE" sz="2000" b="1" dirty="0" smtClean="0">
                <a:cs typeface="Arial" panose="020B0604020202020204" pitchFamily="34" charset="0"/>
              </a:rPr>
              <a:t>Systemweite Suche </a:t>
            </a:r>
            <a:r>
              <a:rPr lang="de-DE" sz="2000" b="1" dirty="0">
                <a:cs typeface="Arial" panose="020B0604020202020204" pitchFamily="34" charset="0"/>
              </a:rPr>
              <a:t>nach </a:t>
            </a:r>
            <a:r>
              <a:rPr lang="de-DE" sz="2000" b="1" dirty="0" smtClean="0">
                <a:cs typeface="Arial" panose="020B0604020202020204" pitchFamily="34" charset="0"/>
              </a:rPr>
              <a:t>möglichen nachhaltigen Lösungsansätzen</a:t>
            </a:r>
            <a:endParaRPr lang="de-DE" sz="2000" b="1" dirty="0">
              <a:cs typeface="Arial" panose="020B0604020202020204" pitchFamily="34" charset="0"/>
            </a:endParaRPr>
          </a:p>
          <a:p>
            <a:pPr marL="614362" indent="-342900">
              <a:spcBef>
                <a:spcPts val="600"/>
              </a:spcBef>
              <a:buFont typeface="Wingdings" panose="05000000000000000000" pitchFamily="2" charset="2"/>
              <a:buChar char="§"/>
            </a:pPr>
            <a:r>
              <a:rPr lang="de-DE" sz="2000" b="1" dirty="0" smtClean="0">
                <a:cs typeface="Arial" panose="020B0604020202020204" pitchFamily="34" charset="0"/>
              </a:rPr>
              <a:t>Grundlegende </a:t>
            </a:r>
            <a:r>
              <a:rPr lang="de-DE" sz="2000" b="1" dirty="0">
                <a:cs typeface="Arial" panose="020B0604020202020204" pitchFamily="34" charset="0"/>
              </a:rPr>
              <a:t>Frage ob das Sediment (welche Fraktionen) </a:t>
            </a:r>
            <a:r>
              <a:rPr lang="de-DE" sz="2000" b="1" dirty="0" err="1" smtClean="0">
                <a:cs typeface="Arial" panose="020B0604020202020204" pitchFamily="34" charset="0"/>
              </a:rPr>
              <a:t>z.b.</a:t>
            </a:r>
            <a:r>
              <a:rPr lang="de-DE" sz="2000" b="1" dirty="0" smtClean="0">
                <a:cs typeface="Arial" panose="020B0604020202020204" pitchFamily="34" charset="0"/>
              </a:rPr>
              <a:t> im </a:t>
            </a:r>
            <a:r>
              <a:rPr lang="de-DE" sz="2000" b="1" dirty="0">
                <a:cs typeface="Arial" panose="020B0604020202020204" pitchFamily="34" charset="0"/>
              </a:rPr>
              <a:t>Hinblick auf </a:t>
            </a:r>
            <a:r>
              <a:rPr lang="de-DE" sz="2000" b="1" dirty="0" smtClean="0">
                <a:cs typeface="Arial" panose="020B0604020202020204" pitchFamily="34" charset="0"/>
              </a:rPr>
              <a:t>Meeresspiegelanstieg im System </a:t>
            </a:r>
            <a:r>
              <a:rPr lang="de-DE" sz="2000" b="1" dirty="0">
                <a:cs typeface="Arial" panose="020B0604020202020204" pitchFamily="34" charset="0"/>
              </a:rPr>
              <a:t>bleiben </a:t>
            </a:r>
            <a:r>
              <a:rPr lang="de-DE" sz="2000" b="1" dirty="0" smtClean="0">
                <a:cs typeface="Arial" panose="020B0604020202020204" pitchFamily="34" charset="0"/>
              </a:rPr>
              <a:t>soll?</a:t>
            </a:r>
            <a:endParaRPr lang="de-DE" sz="2000" b="1" dirty="0">
              <a:cs typeface="Arial" panose="020B0604020202020204" pitchFamily="34" charset="0"/>
            </a:endParaRPr>
          </a:p>
          <a:p>
            <a:pPr marL="614362" indent="-342900">
              <a:spcBef>
                <a:spcPts val="600"/>
              </a:spcBef>
              <a:buFont typeface="Wingdings" panose="05000000000000000000" pitchFamily="2" charset="2"/>
              <a:buChar char="§"/>
            </a:pPr>
            <a:r>
              <a:rPr lang="de-DE" sz="2000" b="1" dirty="0">
                <a:cs typeface="Arial" panose="020B0604020202020204" pitchFamily="34" charset="0"/>
              </a:rPr>
              <a:t>Wo besteht ein Bedarf an Sedimenten (welche </a:t>
            </a:r>
            <a:r>
              <a:rPr lang="de-DE" sz="2000" b="1" dirty="0" smtClean="0">
                <a:cs typeface="Arial" panose="020B0604020202020204" pitchFamily="34" charset="0"/>
              </a:rPr>
              <a:t>Fraktionen)?</a:t>
            </a:r>
            <a:endParaRPr lang="de-DE" sz="2000" b="1" dirty="0">
              <a:cs typeface="Arial" panose="020B0604020202020204" pitchFamily="34" charset="0"/>
            </a:endParaRPr>
          </a:p>
          <a:p>
            <a:pPr marL="614362" indent="-342900">
              <a:spcBef>
                <a:spcPts val="600"/>
              </a:spcBef>
              <a:buFont typeface="Wingdings" panose="05000000000000000000" pitchFamily="2" charset="2"/>
              <a:buChar char="§"/>
            </a:pPr>
            <a:r>
              <a:rPr lang="de-DE" sz="2000" b="1" dirty="0">
                <a:cs typeface="Arial" panose="020B0604020202020204" pitchFamily="34" charset="0"/>
              </a:rPr>
              <a:t>Ist eine Trennung der Sedimentfraktionen sinnvoll und möglich</a:t>
            </a:r>
            <a:r>
              <a:rPr lang="de-DE" sz="2000" b="1" dirty="0" smtClean="0">
                <a:cs typeface="Arial" panose="020B0604020202020204" pitchFamily="34" charset="0"/>
              </a:rPr>
              <a:t>?</a:t>
            </a:r>
          </a:p>
          <a:p>
            <a:pPr marL="271462">
              <a:spcBef>
                <a:spcPts val="600"/>
              </a:spcBef>
            </a:pPr>
            <a:endParaRPr lang="de-DE" sz="2000" b="1" dirty="0">
              <a:cs typeface="Arial" panose="020B0604020202020204" pitchFamily="34" charset="0"/>
            </a:endParaRPr>
          </a:p>
          <a:p>
            <a:pPr marL="614362" indent="-342900">
              <a:spcBef>
                <a:spcPts val="600"/>
              </a:spcBef>
              <a:buFont typeface="Wingdings" panose="05000000000000000000" pitchFamily="2" charset="2"/>
              <a:buChar char="§"/>
            </a:pPr>
            <a:r>
              <a:rPr lang="de-DE" sz="2000" b="1" dirty="0">
                <a:cs typeface="Arial" panose="020B0604020202020204" pitchFamily="34" charset="0"/>
              </a:rPr>
              <a:t>Für welche Funktionen könnte Schlick ein wertvoller (Roh-) Stoff sein</a:t>
            </a:r>
            <a:r>
              <a:rPr lang="de-DE" sz="2000" b="1" dirty="0" smtClean="0">
                <a:cs typeface="Arial" panose="020B0604020202020204" pitchFamily="34" charset="0"/>
              </a:rPr>
              <a:t>?</a:t>
            </a:r>
            <a:endParaRPr lang="de-DE" sz="2000" b="1" dirty="0">
              <a:cs typeface="Arial" panose="020B0604020202020204" pitchFamily="34" charset="0"/>
            </a:endParaRPr>
          </a:p>
        </p:txBody>
      </p:sp>
      <p:sp>
        <p:nvSpPr>
          <p:cNvPr id="6" name="Textfeld 5"/>
          <p:cNvSpPr txBox="1"/>
          <p:nvPr/>
        </p:nvSpPr>
        <p:spPr>
          <a:xfrm>
            <a:off x="755576" y="3933056"/>
            <a:ext cx="8064896" cy="369332"/>
          </a:xfrm>
          <a:prstGeom prst="rect">
            <a:avLst/>
          </a:prstGeom>
          <a:solidFill>
            <a:schemeClr val="accent1">
              <a:lumMod val="90000"/>
            </a:schemeClr>
          </a:solidFill>
        </p:spPr>
        <p:txBody>
          <a:bodyPr wrap="square" rtlCol="0">
            <a:spAutoFit/>
          </a:bodyPr>
          <a:lstStyle/>
          <a:p>
            <a:pPr marL="271462">
              <a:spcBef>
                <a:spcPts val="600"/>
              </a:spcBef>
            </a:pPr>
            <a:r>
              <a:rPr lang="de-DE" b="1" dirty="0" smtClean="0">
                <a:cs typeface="Arial" panose="020B0604020202020204" pitchFamily="34" charset="0"/>
              </a:rPr>
              <a:t>[ggfs. Entwicklung </a:t>
            </a:r>
            <a:r>
              <a:rPr lang="de-DE" b="1" dirty="0">
                <a:cs typeface="Arial" panose="020B0604020202020204" pitchFamily="34" charset="0"/>
              </a:rPr>
              <a:t>alternativer Bagger- und Verklappungsstrategien] </a:t>
            </a:r>
          </a:p>
        </p:txBody>
      </p:sp>
      <p:sp>
        <p:nvSpPr>
          <p:cNvPr id="7" name="Textfeld 6"/>
          <p:cNvSpPr txBox="1"/>
          <p:nvPr/>
        </p:nvSpPr>
        <p:spPr>
          <a:xfrm>
            <a:off x="755576" y="5120024"/>
            <a:ext cx="8064896" cy="1477328"/>
          </a:xfrm>
          <a:prstGeom prst="rect">
            <a:avLst/>
          </a:prstGeom>
          <a:solidFill>
            <a:schemeClr val="accent1">
              <a:lumMod val="90000"/>
            </a:schemeClr>
          </a:solidFill>
        </p:spPr>
        <p:txBody>
          <a:bodyPr wrap="square" rtlCol="0">
            <a:spAutoFit/>
          </a:bodyPr>
          <a:lstStyle/>
          <a:p>
            <a:r>
              <a:rPr lang="de-DE" b="1" dirty="0" smtClean="0"/>
              <a:t>Beispiele: </a:t>
            </a:r>
            <a:r>
              <a:rPr lang="de-DE" dirty="0"/>
              <a:t>Verwendung von Schlick für naturnahe Aufhöhung von Salzwiesen im </a:t>
            </a:r>
            <a:r>
              <a:rPr lang="de-DE" dirty="0" smtClean="0"/>
              <a:t>Vorland; Aufhöhung und/oder ggfs. Aufwertung </a:t>
            </a:r>
            <a:r>
              <a:rPr lang="de-DE" dirty="0"/>
              <a:t>von tiefer gelegenen Poldern </a:t>
            </a:r>
            <a:r>
              <a:rPr lang="de-DE" dirty="0" smtClean="0"/>
              <a:t>unter landwirtschaftlicher Nutzung, </a:t>
            </a:r>
            <a:r>
              <a:rPr lang="de-DE" dirty="0"/>
              <a:t>Ausgleich des </a:t>
            </a:r>
            <a:r>
              <a:rPr lang="de-DE" dirty="0" smtClean="0"/>
              <a:t>MThw-Anstiegs; Verwendung von Sand zur Wiederherstellung einer naturnahen </a:t>
            </a:r>
            <a:r>
              <a:rPr lang="de-DE" dirty="0"/>
              <a:t>Morphodynamik (z.B. </a:t>
            </a:r>
            <a:r>
              <a:rPr lang="de-DE" dirty="0" smtClean="0"/>
              <a:t>Aufhöhung </a:t>
            </a:r>
            <a:r>
              <a:rPr lang="de-DE" dirty="0"/>
              <a:t>von Hund- </a:t>
            </a:r>
            <a:r>
              <a:rPr lang="de-DE" dirty="0" smtClean="0"/>
              <a:t>Paapsand)</a:t>
            </a:r>
            <a:endParaRPr lang="de-DE" b="1" dirty="0">
              <a:cs typeface="Arial" panose="020B0604020202020204" pitchFamily="34" charset="0"/>
            </a:endParaRPr>
          </a:p>
        </p:txBody>
      </p:sp>
    </p:spTree>
    <p:extLst>
      <p:ext uri="{BB962C8B-B14F-4D97-AF65-F5344CB8AC3E}">
        <p14:creationId xmlns:p14="http://schemas.microsoft.com/office/powerpoint/2010/main" val="37348522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Bilaterale</a:t>
            </a:r>
            <a:br>
              <a:rPr lang="de-DE" dirty="0"/>
            </a:br>
            <a:r>
              <a:rPr lang="de-DE" dirty="0"/>
              <a:t>Zusammenarbeit</a:t>
            </a:r>
          </a:p>
        </p:txBody>
      </p:sp>
      <p:pic>
        <p:nvPicPr>
          <p:cNvPr id="10" name="Grafik 9"/>
          <p:cNvPicPr>
            <a:picLocks noChangeAspect="1"/>
          </p:cNvPicPr>
          <p:nvPr/>
        </p:nvPicPr>
        <p:blipFill rotWithShape="1">
          <a:blip r:embed="rId3" cstate="screen">
            <a:extLst>
              <a:ext uri="{28A0092B-C50C-407E-A947-70E740481C1C}">
                <a14:useLocalDpi xmlns:a14="http://schemas.microsoft.com/office/drawing/2010/main"/>
              </a:ext>
            </a:extLst>
          </a:blip>
          <a:srcRect b="-41"/>
          <a:stretch/>
        </p:blipFill>
        <p:spPr>
          <a:xfrm>
            <a:off x="0" y="1080000"/>
            <a:ext cx="9144000" cy="5868000"/>
          </a:xfrm>
          <a:prstGeom prst="rect">
            <a:avLst/>
          </a:prstGeom>
        </p:spPr>
      </p:pic>
      <p:grpSp>
        <p:nvGrpSpPr>
          <p:cNvPr id="6" name="Gruppieren 5"/>
          <p:cNvGrpSpPr/>
          <p:nvPr/>
        </p:nvGrpSpPr>
        <p:grpSpPr>
          <a:xfrm flipH="1">
            <a:off x="4211960" y="5280512"/>
            <a:ext cx="3744416" cy="1667488"/>
            <a:chOff x="758246" y="1412776"/>
            <a:chExt cx="7430302" cy="3035640"/>
          </a:xfrm>
        </p:grpSpPr>
        <p:pic>
          <p:nvPicPr>
            <p:cNvPr id="13" name="Grafik 12">
              <a:extLst>
                <a:ext uri="{FF2B5EF4-FFF2-40B4-BE49-F238E27FC236}">
                  <a16:creationId xmlns:a16="http://schemas.microsoft.com/office/drawing/2014/main" xmlns="" id="{098A3624-07C4-4E11-BEC1-5D3EBE570BE9}"/>
                </a:ext>
              </a:extLst>
            </p:cNvPr>
            <p:cNvPicPr>
              <a:picLocks noChangeAspect="1"/>
            </p:cNvPicPr>
            <p:nvPr/>
          </p:nvPicPr>
          <p:blipFill>
            <a:blip r:embed="rId4">
              <a:alphaModFix amt="55000"/>
            </a:blip>
            <a:stretch>
              <a:fillRect/>
            </a:stretch>
          </p:blipFill>
          <p:spPr>
            <a:xfrm>
              <a:off x="758246" y="1415510"/>
              <a:ext cx="4128747" cy="3032906"/>
            </a:xfrm>
            <a:prstGeom prst="rect">
              <a:avLst/>
            </a:prstGeom>
          </p:spPr>
        </p:pic>
        <p:pic>
          <p:nvPicPr>
            <p:cNvPr id="16" name="Grafik 15">
              <a:extLst>
                <a:ext uri="{FF2B5EF4-FFF2-40B4-BE49-F238E27FC236}">
                  <a16:creationId xmlns:a16="http://schemas.microsoft.com/office/drawing/2014/main" xmlns="" id="{9241F137-BF05-4E33-865E-5B6DA2E46EE0}"/>
                </a:ext>
              </a:extLst>
            </p:cNvPr>
            <p:cNvPicPr>
              <a:picLocks noChangeAspect="1"/>
            </p:cNvPicPr>
            <p:nvPr/>
          </p:nvPicPr>
          <p:blipFill>
            <a:blip r:embed="rId5">
              <a:alphaModFix amt="55000"/>
            </a:blip>
            <a:stretch>
              <a:fillRect/>
            </a:stretch>
          </p:blipFill>
          <p:spPr>
            <a:xfrm>
              <a:off x="4067944" y="1412776"/>
              <a:ext cx="4120604" cy="3032906"/>
            </a:xfrm>
            <a:prstGeom prst="rect">
              <a:avLst/>
            </a:prstGeom>
          </p:spPr>
        </p:pic>
      </p:grpSp>
      <p:sp>
        <p:nvSpPr>
          <p:cNvPr id="11" name="Textfeld 10"/>
          <p:cNvSpPr txBox="1"/>
          <p:nvPr/>
        </p:nvSpPr>
        <p:spPr>
          <a:xfrm rot="20548940">
            <a:off x="-109095" y="2383584"/>
            <a:ext cx="8712968" cy="400110"/>
          </a:xfrm>
          <a:prstGeom prst="rect">
            <a:avLst/>
          </a:prstGeom>
          <a:solidFill>
            <a:srgbClr val="FFFF66">
              <a:alpha val="60000"/>
            </a:srgbClr>
          </a:solidFill>
        </p:spPr>
        <p:txBody>
          <a:bodyPr wrap="square" rtlCol="0">
            <a:spAutoFit/>
          </a:bodyPr>
          <a:lstStyle/>
          <a:p>
            <a:r>
              <a:rPr lang="de-DE" sz="2000" b="1" dirty="0" smtClean="0">
                <a:solidFill>
                  <a:srgbClr val="FF0000"/>
                </a:solidFill>
              </a:rPr>
              <a:t>Leitlinien zur Strategie gemeinsam mit NL im April 2019 verabschiedet</a:t>
            </a:r>
            <a:endParaRPr lang="de-DE" sz="2000" b="1" dirty="0">
              <a:solidFill>
                <a:srgbClr val="FF0000"/>
              </a:solidFill>
            </a:endParaRPr>
          </a:p>
        </p:txBody>
      </p:sp>
    </p:spTree>
    <p:extLst>
      <p:ext uri="{BB962C8B-B14F-4D97-AF65-F5344CB8AC3E}">
        <p14:creationId xmlns:p14="http://schemas.microsoft.com/office/powerpoint/2010/main" val="42333219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hteck 8"/>
          <p:cNvSpPr/>
          <p:nvPr/>
        </p:nvSpPr>
        <p:spPr>
          <a:xfrm>
            <a:off x="189519" y="2721397"/>
            <a:ext cx="8846975" cy="779611"/>
          </a:xfrm>
          <a:prstGeom prst="rect">
            <a:avLst/>
          </a:prstGeom>
          <a:solidFill>
            <a:schemeClr val="accent5">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189519" y="5157192"/>
            <a:ext cx="8846975" cy="1474350"/>
          </a:xfrm>
          <a:prstGeom prst="rect">
            <a:avLst/>
          </a:prstGeom>
          <a:solidFill>
            <a:srgbClr val="C4E5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Rechteck 6"/>
          <p:cNvSpPr/>
          <p:nvPr/>
        </p:nvSpPr>
        <p:spPr>
          <a:xfrm>
            <a:off x="189520" y="1897582"/>
            <a:ext cx="8846975" cy="830588"/>
          </a:xfrm>
          <a:prstGeom prst="rect">
            <a:avLst/>
          </a:prstGeom>
          <a:solidFill>
            <a:srgbClr val="C4E5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Rechteck 5"/>
          <p:cNvSpPr/>
          <p:nvPr/>
        </p:nvSpPr>
        <p:spPr>
          <a:xfrm>
            <a:off x="189520" y="1276230"/>
            <a:ext cx="8846975" cy="62135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Rechteck 4"/>
          <p:cNvSpPr/>
          <p:nvPr/>
        </p:nvSpPr>
        <p:spPr>
          <a:xfrm>
            <a:off x="189521" y="3501008"/>
            <a:ext cx="8846975" cy="165618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 name="Titel 1"/>
          <p:cNvSpPr>
            <a:spLocks noGrp="1"/>
          </p:cNvSpPr>
          <p:nvPr>
            <p:ph type="title"/>
          </p:nvPr>
        </p:nvSpPr>
        <p:spPr/>
        <p:txBody>
          <a:bodyPr/>
          <a:lstStyle/>
          <a:p>
            <a:r>
              <a:rPr lang="de-DE" dirty="0"/>
              <a:t>Ziele der Strategie</a:t>
            </a:r>
            <a:br>
              <a:rPr lang="de-DE" dirty="0"/>
            </a:br>
            <a:r>
              <a:rPr lang="de-DE" dirty="0"/>
              <a:t>(zitiert aus Leitlinien)</a:t>
            </a:r>
          </a:p>
        </p:txBody>
      </p:sp>
      <p:sp>
        <p:nvSpPr>
          <p:cNvPr id="3" name="Rechteck 2"/>
          <p:cNvSpPr/>
          <p:nvPr/>
        </p:nvSpPr>
        <p:spPr>
          <a:xfrm>
            <a:off x="189521" y="1268760"/>
            <a:ext cx="4572000" cy="5355312"/>
          </a:xfrm>
          <a:prstGeom prst="rect">
            <a:avLst/>
          </a:prstGeom>
        </p:spPr>
        <p:txBody>
          <a:bodyPr>
            <a:spAutoFit/>
          </a:bodyPr>
          <a:lstStyle/>
          <a:p>
            <a:pPr marL="285750" indent="-285750">
              <a:buFont typeface="Arial" panose="020B0604020202020204" pitchFamily="34" charset="0"/>
              <a:buChar char="•"/>
            </a:pPr>
            <a:r>
              <a:rPr lang="de-DE" dirty="0">
                <a:solidFill>
                  <a:srgbClr val="000000"/>
                </a:solidFill>
              </a:rPr>
              <a:t>Wesentlich niedrigere Schwebstoff-konzentrationen</a:t>
            </a:r>
          </a:p>
          <a:p>
            <a:pPr marL="285750" indent="-285750">
              <a:buFont typeface="Arial" panose="020B0604020202020204" pitchFamily="34" charset="0"/>
              <a:buChar char="•"/>
            </a:pPr>
            <a:r>
              <a:rPr lang="de-DE" dirty="0">
                <a:solidFill>
                  <a:srgbClr val="000000"/>
                </a:solidFill>
              </a:rPr>
              <a:t>Verbesserung der Qualität der Lebens-räume, der Artenvielfalt und der Leistungsfähigkeit</a:t>
            </a:r>
          </a:p>
          <a:p>
            <a:pPr marL="285750" indent="-285750">
              <a:buFont typeface="Arial" panose="020B0604020202020204" pitchFamily="34" charset="0"/>
              <a:buChar char="•"/>
            </a:pPr>
            <a:r>
              <a:rPr lang="de-DE" dirty="0">
                <a:solidFill>
                  <a:srgbClr val="000000"/>
                </a:solidFill>
              </a:rPr>
              <a:t>Nutzen der natürlichen Prozesse und Anstreben einer naturnahen Dynamik</a:t>
            </a:r>
          </a:p>
          <a:p>
            <a:endParaRPr lang="de-DE" dirty="0">
              <a:solidFill>
                <a:srgbClr val="000000"/>
              </a:solidFill>
            </a:endParaRPr>
          </a:p>
          <a:p>
            <a:pPr marL="285750" indent="-285750">
              <a:buFont typeface="Arial" panose="020B0604020202020204" pitchFamily="34" charset="0"/>
              <a:buChar char="•"/>
            </a:pPr>
            <a:r>
              <a:rPr lang="de-DE" dirty="0"/>
              <a:t>Mitwachsen der Watten und Vorländer mit dem Meeresspiegelanstieg</a:t>
            </a:r>
          </a:p>
          <a:p>
            <a:pPr marL="285750" indent="-285750">
              <a:buFont typeface="Arial" panose="020B0604020202020204" pitchFamily="34" charset="0"/>
              <a:buChar char="•"/>
            </a:pPr>
            <a:r>
              <a:rPr lang="de-DE" dirty="0"/>
              <a:t>Nutzung des überschüssigen Fein-sediments aus in Außenems und Dollart zum Ausgleich der Effekte des Meeres-</a:t>
            </a:r>
            <a:r>
              <a:rPr lang="de-DE" dirty="0" err="1"/>
              <a:t>spiegelanstiegs</a:t>
            </a:r>
            <a:r>
              <a:rPr lang="de-DE" dirty="0"/>
              <a:t> auch binnendeichs</a:t>
            </a:r>
          </a:p>
          <a:p>
            <a:pPr marL="285750" indent="-285750">
              <a:buFont typeface="Arial" panose="020B0604020202020204" pitchFamily="34" charset="0"/>
              <a:buChar char="•"/>
            </a:pPr>
            <a:r>
              <a:rPr lang="de-DE" dirty="0">
                <a:solidFill>
                  <a:srgbClr val="000000"/>
                </a:solidFill>
              </a:rPr>
              <a:t>Verbesserte Durchgängigkeit zwischen Salz- und Süßwasserlebensräumen (z.B. Fischwanderung)</a:t>
            </a:r>
          </a:p>
          <a:p>
            <a:pPr marL="285750" indent="-285750">
              <a:buFont typeface="Arial" panose="020B0604020202020204" pitchFamily="34" charset="0"/>
              <a:buChar char="•"/>
            </a:pPr>
            <a:r>
              <a:rPr lang="de-DE" dirty="0">
                <a:solidFill>
                  <a:srgbClr val="000000"/>
                </a:solidFill>
              </a:rPr>
              <a:t>Stärkung des Selbstreinigungskraft des Ästuars</a:t>
            </a:r>
          </a:p>
        </p:txBody>
      </p:sp>
      <p:sp>
        <p:nvSpPr>
          <p:cNvPr id="4" name="Rechteck 3"/>
          <p:cNvSpPr/>
          <p:nvPr/>
        </p:nvSpPr>
        <p:spPr>
          <a:xfrm>
            <a:off x="4716016" y="1268760"/>
            <a:ext cx="4320480" cy="5355312"/>
          </a:xfrm>
          <a:prstGeom prst="rect">
            <a:avLst/>
          </a:prstGeom>
        </p:spPr>
        <p:txBody>
          <a:bodyPr wrap="square">
            <a:spAutoFit/>
          </a:bodyPr>
          <a:lstStyle/>
          <a:p>
            <a:pPr marL="285750" indent="-285750">
              <a:buFont typeface="Arial" panose="020B0604020202020204" pitchFamily="34" charset="0"/>
              <a:buChar char="•"/>
            </a:pPr>
            <a:r>
              <a:rPr lang="de-DE" dirty="0" err="1">
                <a:solidFill>
                  <a:srgbClr val="000000"/>
                </a:solidFill>
              </a:rPr>
              <a:t>Wezenlijk</a:t>
            </a:r>
            <a:r>
              <a:rPr lang="de-DE" dirty="0">
                <a:solidFill>
                  <a:srgbClr val="000000"/>
                </a:solidFill>
              </a:rPr>
              <a:t> lagere </a:t>
            </a:r>
            <a:r>
              <a:rPr lang="de-DE" dirty="0" err="1">
                <a:solidFill>
                  <a:srgbClr val="000000"/>
                </a:solidFill>
              </a:rPr>
              <a:t>slibconcentraties</a:t>
            </a:r>
            <a:endParaRPr lang="de-DE" dirty="0">
              <a:solidFill>
                <a:srgbClr val="000000"/>
              </a:solidFill>
            </a:endParaRPr>
          </a:p>
          <a:p>
            <a:endParaRPr lang="de-DE" dirty="0">
              <a:solidFill>
                <a:srgbClr val="000000"/>
              </a:solidFill>
            </a:endParaRPr>
          </a:p>
          <a:p>
            <a:pPr marL="285750" indent="-285750">
              <a:buFont typeface="Arial" panose="020B0604020202020204" pitchFamily="34" charset="0"/>
              <a:buChar char="•"/>
            </a:pPr>
            <a:r>
              <a:rPr lang="nl-NL" dirty="0">
                <a:solidFill>
                  <a:srgbClr val="000000"/>
                </a:solidFill>
              </a:rPr>
              <a:t>Verbeteren van de habitatkwaliteit, diversiteit en productiviteit</a:t>
            </a:r>
          </a:p>
          <a:p>
            <a:endParaRPr lang="nl-NL" dirty="0">
              <a:solidFill>
                <a:srgbClr val="000000"/>
              </a:solidFill>
            </a:endParaRPr>
          </a:p>
          <a:p>
            <a:pPr marL="285750" indent="-285750">
              <a:buFont typeface="Arial" panose="020B0604020202020204" pitchFamily="34" charset="0"/>
              <a:buChar char="•"/>
            </a:pPr>
            <a:r>
              <a:rPr lang="nl-NL" dirty="0">
                <a:solidFill>
                  <a:srgbClr val="000000"/>
                </a:solidFill>
              </a:rPr>
              <a:t>Benutten van natuurlijke processen en streven naar een zo natuurlijk mogelijke dynamiek</a:t>
            </a:r>
          </a:p>
          <a:p>
            <a:pPr marL="285750" indent="-285750">
              <a:buFont typeface="Arial" panose="020B0604020202020204" pitchFamily="34" charset="0"/>
              <a:buChar char="•"/>
            </a:pPr>
            <a:r>
              <a:rPr lang="nl-NL" dirty="0">
                <a:solidFill>
                  <a:srgbClr val="000000"/>
                </a:solidFill>
              </a:rPr>
              <a:t>Meegroeien van slikken en kwelders met de zeespiegelstijging</a:t>
            </a:r>
          </a:p>
          <a:p>
            <a:pPr marL="285750" indent="-285750">
              <a:buFont typeface="Arial" panose="020B0604020202020204" pitchFamily="34" charset="0"/>
              <a:buChar char="•"/>
            </a:pPr>
            <a:r>
              <a:rPr lang="nl-NL" dirty="0">
                <a:solidFill>
                  <a:srgbClr val="000000"/>
                </a:solidFill>
              </a:rPr>
              <a:t>Benutten van het teveel aan slib in de buiten-Eems en Dollard om de effecten van de zeespiegelstijging te compenseren, ook binnendijks</a:t>
            </a:r>
          </a:p>
          <a:p>
            <a:pPr marL="285750" indent="-285750">
              <a:buFont typeface="Arial" panose="020B0604020202020204" pitchFamily="34" charset="0"/>
              <a:buChar char="•"/>
            </a:pPr>
            <a:r>
              <a:rPr lang="nl-NL" dirty="0">
                <a:solidFill>
                  <a:srgbClr val="000000"/>
                </a:solidFill>
              </a:rPr>
              <a:t>Verbeterde connectiviteit tussen zoet- en zout water (onder meer vismigratie)</a:t>
            </a:r>
          </a:p>
          <a:p>
            <a:pPr marL="285750" indent="-285750">
              <a:buFont typeface="Arial" panose="020B0604020202020204" pitchFamily="34" charset="0"/>
              <a:buChar char="•"/>
            </a:pPr>
            <a:r>
              <a:rPr lang="nl-NL" dirty="0">
                <a:solidFill>
                  <a:srgbClr val="000000"/>
                </a:solidFill>
              </a:rPr>
              <a:t>Versterken van het zelfreinigend vermogen van het estuarium</a:t>
            </a:r>
          </a:p>
        </p:txBody>
      </p:sp>
    </p:spTree>
    <p:extLst>
      <p:ext uri="{BB962C8B-B14F-4D97-AF65-F5344CB8AC3E}">
        <p14:creationId xmlns:p14="http://schemas.microsoft.com/office/powerpoint/2010/main" val="5302608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1052736"/>
            <a:ext cx="8683372" cy="5400600"/>
          </a:xfrm>
          <a:prstGeom prst="rect">
            <a:avLst/>
          </a:prstGeom>
        </p:spPr>
      </p:pic>
      <p:sp>
        <p:nvSpPr>
          <p:cNvPr id="4" name="Pfeil nach rechts 3"/>
          <p:cNvSpPr/>
          <p:nvPr/>
        </p:nvSpPr>
        <p:spPr>
          <a:xfrm rot="6423999">
            <a:off x="6305853" y="1959811"/>
            <a:ext cx="413434" cy="288032"/>
          </a:xfrm>
          <a:prstGeom prst="rightArrow">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Textfeld 4"/>
          <p:cNvSpPr txBox="1"/>
          <p:nvPr/>
        </p:nvSpPr>
        <p:spPr>
          <a:xfrm rot="620444">
            <a:off x="6149208" y="1450648"/>
            <a:ext cx="2877711" cy="646331"/>
          </a:xfrm>
          <a:prstGeom prst="rect">
            <a:avLst/>
          </a:prstGeom>
          <a:noFill/>
        </p:spPr>
        <p:txBody>
          <a:bodyPr wrap="none" rtlCol="0">
            <a:spAutoFit/>
          </a:bodyPr>
          <a:lstStyle/>
          <a:p>
            <a:r>
              <a:rPr lang="de-DE" b="1" dirty="0" smtClean="0">
                <a:solidFill>
                  <a:srgbClr val="FF0000"/>
                </a:solidFill>
              </a:rPr>
              <a:t>Wesentlicher Aspekt für</a:t>
            </a:r>
          </a:p>
          <a:p>
            <a:r>
              <a:rPr lang="de-DE" b="1" dirty="0" smtClean="0">
                <a:solidFill>
                  <a:srgbClr val="FF0000"/>
                </a:solidFill>
              </a:rPr>
              <a:t>Deich- und </a:t>
            </a:r>
            <a:r>
              <a:rPr lang="de-DE" b="1" dirty="0" err="1" smtClean="0">
                <a:solidFill>
                  <a:srgbClr val="FF0000"/>
                </a:solidFill>
              </a:rPr>
              <a:t>Sielverbände</a:t>
            </a:r>
            <a:endParaRPr lang="de-DE" b="1" dirty="0">
              <a:solidFill>
                <a:srgbClr val="FF0000"/>
              </a:solidFill>
            </a:endParaRPr>
          </a:p>
        </p:txBody>
      </p:sp>
    </p:spTree>
    <p:extLst>
      <p:ext uri="{BB962C8B-B14F-4D97-AF65-F5344CB8AC3E}">
        <p14:creationId xmlns:p14="http://schemas.microsoft.com/office/powerpoint/2010/main" val="40613741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a:extLst>
              <a:ext uri="{FF2B5EF4-FFF2-40B4-BE49-F238E27FC236}">
                <a16:creationId xmlns:a16="http://schemas.microsoft.com/office/drawing/2014/main" xmlns="" id="{D269D2A8-5E47-434A-A244-25FFE8B9B9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1052736"/>
            <a:ext cx="5454606" cy="5741691"/>
          </a:xfrm>
          <a:prstGeom prst="rect">
            <a:avLst/>
          </a:prstGeom>
        </p:spPr>
      </p:pic>
      <p:sp>
        <p:nvSpPr>
          <p:cNvPr id="4" name="Titel 1">
            <a:extLst>
              <a:ext uri="{FF2B5EF4-FFF2-40B4-BE49-F238E27FC236}">
                <a16:creationId xmlns:a16="http://schemas.microsoft.com/office/drawing/2014/main" xmlns="" id="{18FFFA55-E8EA-47BE-9EE9-3B7CB0C99E42}"/>
              </a:ext>
            </a:extLst>
          </p:cNvPr>
          <p:cNvSpPr txBox="1">
            <a:spLocks/>
          </p:cNvSpPr>
          <p:nvPr/>
        </p:nvSpPr>
        <p:spPr>
          <a:xfrm>
            <a:off x="323528" y="260648"/>
            <a:ext cx="4248472" cy="1008111"/>
          </a:xfrm>
          <a:prstGeom prst="rect">
            <a:avLst/>
          </a:prstGeom>
        </p:spPr>
        <p:txBody>
          <a:bodyPr/>
          <a:lstStyle>
            <a:lvl1pPr algn="ctr" rtl="0" eaLnBrk="1" fontAlgn="base" hangingPunct="1">
              <a:spcBef>
                <a:spcPct val="0"/>
              </a:spcBef>
              <a:spcAft>
                <a:spcPct val="0"/>
              </a:spcAft>
              <a:defRPr sz="2400" b="1" kern="1200">
                <a:solidFill>
                  <a:schemeClr val="tx2"/>
                </a:solidFill>
                <a:latin typeface="+mj-lt"/>
                <a:ea typeface="+mj-ea"/>
                <a:cs typeface="+mj-cs"/>
              </a:defRPr>
            </a:lvl1pPr>
            <a:lvl2pPr algn="ctr" rtl="0" eaLnBrk="1" fontAlgn="base" hangingPunct="1">
              <a:spcBef>
                <a:spcPct val="0"/>
              </a:spcBef>
              <a:spcAft>
                <a:spcPct val="0"/>
              </a:spcAft>
              <a:defRPr sz="3000" b="1">
                <a:solidFill>
                  <a:schemeClr val="tx2"/>
                </a:solidFill>
                <a:latin typeface="Arial" panose="020B0604020202020204" pitchFamily="34" charset="0"/>
              </a:defRPr>
            </a:lvl2pPr>
            <a:lvl3pPr algn="ctr" rtl="0" eaLnBrk="1" fontAlgn="base" hangingPunct="1">
              <a:spcBef>
                <a:spcPct val="0"/>
              </a:spcBef>
              <a:spcAft>
                <a:spcPct val="0"/>
              </a:spcAft>
              <a:defRPr sz="3000" b="1">
                <a:solidFill>
                  <a:schemeClr val="tx2"/>
                </a:solidFill>
                <a:latin typeface="Arial" panose="020B0604020202020204" pitchFamily="34" charset="0"/>
              </a:defRPr>
            </a:lvl3pPr>
            <a:lvl4pPr algn="ctr" rtl="0" eaLnBrk="1" fontAlgn="base" hangingPunct="1">
              <a:spcBef>
                <a:spcPct val="0"/>
              </a:spcBef>
              <a:spcAft>
                <a:spcPct val="0"/>
              </a:spcAft>
              <a:defRPr sz="3000" b="1">
                <a:solidFill>
                  <a:schemeClr val="tx2"/>
                </a:solidFill>
                <a:latin typeface="Arial" panose="020B0604020202020204" pitchFamily="34" charset="0"/>
              </a:defRPr>
            </a:lvl4pPr>
            <a:lvl5pPr algn="ctr" rtl="0" eaLnBrk="1" fontAlgn="base" hangingPunct="1">
              <a:spcBef>
                <a:spcPct val="0"/>
              </a:spcBef>
              <a:spcAft>
                <a:spcPct val="0"/>
              </a:spcAft>
              <a:defRPr sz="3000" b="1">
                <a:solidFill>
                  <a:schemeClr val="tx2"/>
                </a:solidFill>
                <a:latin typeface="Arial" panose="020B0604020202020204" pitchFamily="34" charset="0"/>
              </a:defRPr>
            </a:lvl5pPr>
            <a:lvl6pPr marL="457200" algn="ctr" rtl="0" eaLnBrk="1" fontAlgn="base" hangingPunct="1">
              <a:spcBef>
                <a:spcPct val="0"/>
              </a:spcBef>
              <a:spcAft>
                <a:spcPct val="0"/>
              </a:spcAft>
              <a:defRPr sz="3000" b="1">
                <a:solidFill>
                  <a:schemeClr val="tx2"/>
                </a:solidFill>
                <a:latin typeface="Arial" panose="020B0604020202020204" pitchFamily="34" charset="0"/>
              </a:defRPr>
            </a:lvl6pPr>
            <a:lvl7pPr marL="914400" algn="ctr" rtl="0" eaLnBrk="1" fontAlgn="base" hangingPunct="1">
              <a:spcBef>
                <a:spcPct val="0"/>
              </a:spcBef>
              <a:spcAft>
                <a:spcPct val="0"/>
              </a:spcAft>
              <a:defRPr sz="3000" b="1">
                <a:solidFill>
                  <a:schemeClr val="tx2"/>
                </a:solidFill>
                <a:latin typeface="Arial" panose="020B0604020202020204" pitchFamily="34" charset="0"/>
              </a:defRPr>
            </a:lvl7pPr>
            <a:lvl8pPr marL="1371600" algn="ctr" rtl="0" eaLnBrk="1" fontAlgn="base" hangingPunct="1">
              <a:spcBef>
                <a:spcPct val="0"/>
              </a:spcBef>
              <a:spcAft>
                <a:spcPct val="0"/>
              </a:spcAft>
              <a:defRPr sz="3000" b="1">
                <a:solidFill>
                  <a:schemeClr val="tx2"/>
                </a:solidFill>
                <a:latin typeface="Arial" panose="020B0604020202020204" pitchFamily="34" charset="0"/>
              </a:defRPr>
            </a:lvl8pPr>
            <a:lvl9pPr marL="1828800" algn="ctr" rtl="0" eaLnBrk="1" fontAlgn="base" hangingPunct="1">
              <a:spcBef>
                <a:spcPct val="0"/>
              </a:spcBef>
              <a:spcAft>
                <a:spcPct val="0"/>
              </a:spcAft>
              <a:defRPr sz="3000" b="1">
                <a:solidFill>
                  <a:schemeClr val="tx2"/>
                </a:solidFill>
                <a:latin typeface="Arial" panose="020B0604020202020204" pitchFamily="34" charset="0"/>
              </a:defRPr>
            </a:lvl9pPr>
          </a:lstStyle>
          <a:p>
            <a:r>
              <a:rPr lang="de-DE" dirty="0"/>
              <a:t>Rekonstruktion </a:t>
            </a:r>
          </a:p>
          <a:p>
            <a:r>
              <a:rPr lang="de-DE" dirty="0"/>
              <a:t>morphologischer Zustände</a:t>
            </a:r>
          </a:p>
        </p:txBody>
      </p:sp>
      <p:sp>
        <p:nvSpPr>
          <p:cNvPr id="2" name="Rechteck 1">
            <a:extLst>
              <a:ext uri="{FF2B5EF4-FFF2-40B4-BE49-F238E27FC236}">
                <a16:creationId xmlns:a16="http://schemas.microsoft.com/office/drawing/2014/main" xmlns="" id="{0E42189C-69E9-4E81-9BB4-5F2FFBE7F984}"/>
              </a:ext>
            </a:extLst>
          </p:cNvPr>
          <p:cNvSpPr/>
          <p:nvPr/>
        </p:nvSpPr>
        <p:spPr>
          <a:xfrm>
            <a:off x="5939499" y="1156682"/>
            <a:ext cx="1936749" cy="400110"/>
          </a:xfrm>
          <a:prstGeom prst="rect">
            <a:avLst/>
          </a:prstGeom>
          <a:solidFill>
            <a:schemeClr val="accent5">
              <a:lumMod val="90000"/>
            </a:schemeClr>
          </a:solidFill>
        </p:spPr>
        <p:txBody>
          <a:bodyPr wrap="none">
            <a:spAutoFit/>
          </a:bodyPr>
          <a:lstStyle/>
          <a:p>
            <a:r>
              <a:rPr lang="de-DE" sz="2000" dirty="0"/>
              <a:t>[</a:t>
            </a:r>
            <a:r>
              <a:rPr lang="de-DE" sz="2000" dirty="0" err="1"/>
              <a:t>Homeier</a:t>
            </a:r>
            <a:r>
              <a:rPr lang="de-DE" sz="2000" dirty="0"/>
              <a:t> 1962]</a:t>
            </a:r>
          </a:p>
        </p:txBody>
      </p:sp>
      <p:grpSp>
        <p:nvGrpSpPr>
          <p:cNvPr id="22" name="Gruppieren 21">
            <a:extLst>
              <a:ext uri="{FF2B5EF4-FFF2-40B4-BE49-F238E27FC236}">
                <a16:creationId xmlns:a16="http://schemas.microsoft.com/office/drawing/2014/main" xmlns="" id="{B50D7945-F66F-459D-A31F-79FA06A97EF6}"/>
              </a:ext>
            </a:extLst>
          </p:cNvPr>
          <p:cNvGrpSpPr/>
          <p:nvPr/>
        </p:nvGrpSpPr>
        <p:grpSpPr>
          <a:xfrm>
            <a:off x="362796" y="1509637"/>
            <a:ext cx="5092088" cy="3334669"/>
            <a:chOff x="362796" y="1509637"/>
            <a:chExt cx="5092088" cy="3334669"/>
          </a:xfrm>
        </p:grpSpPr>
        <p:grpSp>
          <p:nvGrpSpPr>
            <p:cNvPr id="23" name="Gruppieren 22">
              <a:extLst>
                <a:ext uri="{FF2B5EF4-FFF2-40B4-BE49-F238E27FC236}">
                  <a16:creationId xmlns:a16="http://schemas.microsoft.com/office/drawing/2014/main" xmlns="" id="{8C5856B3-07E2-4EA3-BEFA-BEE16994BD2F}"/>
                </a:ext>
              </a:extLst>
            </p:cNvPr>
            <p:cNvGrpSpPr/>
            <p:nvPr/>
          </p:nvGrpSpPr>
          <p:grpSpPr>
            <a:xfrm rot="2469456">
              <a:off x="364022" y="1509637"/>
              <a:ext cx="2241398" cy="523220"/>
              <a:chOff x="6219034" y="1825660"/>
              <a:chExt cx="2241398" cy="523220"/>
            </a:xfrm>
          </p:grpSpPr>
          <p:cxnSp>
            <p:nvCxnSpPr>
              <p:cNvPr id="33" name="Gerade Verbindung mit Pfeil 32">
                <a:extLst>
                  <a:ext uri="{FF2B5EF4-FFF2-40B4-BE49-F238E27FC236}">
                    <a16:creationId xmlns:a16="http://schemas.microsoft.com/office/drawing/2014/main" xmlns="" id="{C897F96C-F74F-497C-A0ED-FE62F0F2F37A}"/>
                  </a:ext>
                </a:extLst>
              </p:cNvPr>
              <p:cNvCxnSpPr/>
              <p:nvPr/>
            </p:nvCxnSpPr>
            <p:spPr>
              <a:xfrm>
                <a:off x="6228184" y="2348880"/>
                <a:ext cx="2232248" cy="0"/>
              </a:xfrm>
              <a:prstGeom prst="straightConnector1">
                <a:avLst/>
              </a:prstGeom>
              <a:ln w="69850">
                <a:solidFill>
                  <a:schemeClr val="tx2">
                    <a:lumMod val="95000"/>
                    <a:lumOff val="5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34" name="Textfeld 33">
                <a:extLst>
                  <a:ext uri="{FF2B5EF4-FFF2-40B4-BE49-F238E27FC236}">
                    <a16:creationId xmlns:a16="http://schemas.microsoft.com/office/drawing/2014/main" xmlns="" id="{DE4B7EAE-4C72-44C8-A89B-C438D9C11E77}"/>
                  </a:ext>
                </a:extLst>
              </p:cNvPr>
              <p:cNvSpPr txBox="1"/>
              <p:nvPr/>
            </p:nvSpPr>
            <p:spPr>
              <a:xfrm>
                <a:off x="6219034" y="1825660"/>
                <a:ext cx="1904689" cy="523220"/>
              </a:xfrm>
              <a:prstGeom prst="rect">
                <a:avLst/>
              </a:prstGeom>
              <a:noFill/>
            </p:spPr>
            <p:txBody>
              <a:bodyPr wrap="none" rtlCol="0">
                <a:spAutoFit/>
              </a:bodyPr>
              <a:lstStyle/>
              <a:p>
                <a:r>
                  <a:rPr lang="de-DE" sz="2800" dirty="0"/>
                  <a:t>Sedimente</a:t>
                </a:r>
              </a:p>
            </p:txBody>
          </p:sp>
        </p:grpSp>
        <p:grpSp>
          <p:nvGrpSpPr>
            <p:cNvPr id="24" name="Gruppieren 23">
              <a:extLst>
                <a:ext uri="{FF2B5EF4-FFF2-40B4-BE49-F238E27FC236}">
                  <a16:creationId xmlns:a16="http://schemas.microsoft.com/office/drawing/2014/main" xmlns="" id="{164B3B2B-E557-4EB3-91B9-50B438274D04}"/>
                </a:ext>
              </a:extLst>
            </p:cNvPr>
            <p:cNvGrpSpPr/>
            <p:nvPr/>
          </p:nvGrpSpPr>
          <p:grpSpPr>
            <a:xfrm rot="2469456">
              <a:off x="3213486" y="1509638"/>
              <a:ext cx="2241398" cy="523220"/>
              <a:chOff x="6219034" y="1825660"/>
              <a:chExt cx="2241398" cy="523220"/>
            </a:xfrm>
          </p:grpSpPr>
          <p:cxnSp>
            <p:nvCxnSpPr>
              <p:cNvPr id="31" name="Gerade Verbindung mit Pfeil 30">
                <a:extLst>
                  <a:ext uri="{FF2B5EF4-FFF2-40B4-BE49-F238E27FC236}">
                    <a16:creationId xmlns:a16="http://schemas.microsoft.com/office/drawing/2014/main" xmlns="" id="{5195E7E9-9EFA-44E1-86D9-6D8CDC958223}"/>
                  </a:ext>
                </a:extLst>
              </p:cNvPr>
              <p:cNvCxnSpPr/>
              <p:nvPr/>
            </p:nvCxnSpPr>
            <p:spPr>
              <a:xfrm>
                <a:off x="6228184" y="2348880"/>
                <a:ext cx="2232248" cy="0"/>
              </a:xfrm>
              <a:prstGeom prst="straightConnector1">
                <a:avLst/>
              </a:prstGeom>
              <a:ln w="69850">
                <a:solidFill>
                  <a:schemeClr val="tx2">
                    <a:lumMod val="95000"/>
                    <a:lumOff val="5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32" name="Textfeld 31">
                <a:extLst>
                  <a:ext uri="{FF2B5EF4-FFF2-40B4-BE49-F238E27FC236}">
                    <a16:creationId xmlns:a16="http://schemas.microsoft.com/office/drawing/2014/main" xmlns="" id="{5085A059-8492-4049-987E-4FE07E94ECA6}"/>
                  </a:ext>
                </a:extLst>
              </p:cNvPr>
              <p:cNvSpPr txBox="1"/>
              <p:nvPr/>
            </p:nvSpPr>
            <p:spPr>
              <a:xfrm>
                <a:off x="6219034" y="1825660"/>
                <a:ext cx="1904689" cy="523220"/>
              </a:xfrm>
              <a:prstGeom prst="rect">
                <a:avLst/>
              </a:prstGeom>
              <a:noFill/>
            </p:spPr>
            <p:txBody>
              <a:bodyPr wrap="none" rtlCol="0">
                <a:spAutoFit/>
              </a:bodyPr>
              <a:lstStyle/>
              <a:p>
                <a:r>
                  <a:rPr lang="de-DE" sz="2800" dirty="0"/>
                  <a:t>Sedimente</a:t>
                </a:r>
              </a:p>
            </p:txBody>
          </p:sp>
        </p:grpSp>
        <p:grpSp>
          <p:nvGrpSpPr>
            <p:cNvPr id="25" name="Gruppieren 24">
              <a:extLst>
                <a:ext uri="{FF2B5EF4-FFF2-40B4-BE49-F238E27FC236}">
                  <a16:creationId xmlns:a16="http://schemas.microsoft.com/office/drawing/2014/main" xmlns="" id="{16838849-8645-478E-991F-C3D6A73E7D0E}"/>
                </a:ext>
              </a:extLst>
            </p:cNvPr>
            <p:cNvGrpSpPr/>
            <p:nvPr/>
          </p:nvGrpSpPr>
          <p:grpSpPr>
            <a:xfrm rot="2469456">
              <a:off x="362796" y="4321085"/>
              <a:ext cx="2241398" cy="523220"/>
              <a:chOff x="6219034" y="1825660"/>
              <a:chExt cx="2241398" cy="523220"/>
            </a:xfrm>
          </p:grpSpPr>
          <p:cxnSp>
            <p:nvCxnSpPr>
              <p:cNvPr id="29" name="Gerade Verbindung mit Pfeil 28">
                <a:extLst>
                  <a:ext uri="{FF2B5EF4-FFF2-40B4-BE49-F238E27FC236}">
                    <a16:creationId xmlns:a16="http://schemas.microsoft.com/office/drawing/2014/main" xmlns="" id="{28CD8C4C-C1A9-4E4F-87BD-2A868CB9B264}"/>
                  </a:ext>
                </a:extLst>
              </p:cNvPr>
              <p:cNvCxnSpPr/>
              <p:nvPr/>
            </p:nvCxnSpPr>
            <p:spPr>
              <a:xfrm>
                <a:off x="6228184" y="2348880"/>
                <a:ext cx="2232248" cy="0"/>
              </a:xfrm>
              <a:prstGeom prst="straightConnector1">
                <a:avLst/>
              </a:prstGeom>
              <a:ln w="69850">
                <a:solidFill>
                  <a:schemeClr val="tx2">
                    <a:lumMod val="95000"/>
                    <a:lumOff val="5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30" name="Textfeld 29">
                <a:extLst>
                  <a:ext uri="{FF2B5EF4-FFF2-40B4-BE49-F238E27FC236}">
                    <a16:creationId xmlns:a16="http://schemas.microsoft.com/office/drawing/2014/main" xmlns="" id="{0F9FC656-F18B-433C-A9C6-CE956DCF4787}"/>
                  </a:ext>
                </a:extLst>
              </p:cNvPr>
              <p:cNvSpPr txBox="1"/>
              <p:nvPr/>
            </p:nvSpPr>
            <p:spPr>
              <a:xfrm>
                <a:off x="6219034" y="1825660"/>
                <a:ext cx="1904689" cy="523220"/>
              </a:xfrm>
              <a:prstGeom prst="rect">
                <a:avLst/>
              </a:prstGeom>
              <a:noFill/>
            </p:spPr>
            <p:txBody>
              <a:bodyPr wrap="none" rtlCol="0">
                <a:spAutoFit/>
              </a:bodyPr>
              <a:lstStyle/>
              <a:p>
                <a:r>
                  <a:rPr lang="de-DE" sz="2800" dirty="0"/>
                  <a:t>Sedimente</a:t>
                </a:r>
              </a:p>
            </p:txBody>
          </p:sp>
        </p:grpSp>
        <p:grpSp>
          <p:nvGrpSpPr>
            <p:cNvPr id="26" name="Gruppieren 25">
              <a:extLst>
                <a:ext uri="{FF2B5EF4-FFF2-40B4-BE49-F238E27FC236}">
                  <a16:creationId xmlns:a16="http://schemas.microsoft.com/office/drawing/2014/main" xmlns="" id="{18E6437E-7512-4D4F-9325-8556CAFF32D2}"/>
                </a:ext>
              </a:extLst>
            </p:cNvPr>
            <p:cNvGrpSpPr/>
            <p:nvPr/>
          </p:nvGrpSpPr>
          <p:grpSpPr>
            <a:xfrm rot="2469456">
              <a:off x="3212260" y="4321086"/>
              <a:ext cx="2241398" cy="523220"/>
              <a:chOff x="6219034" y="1825660"/>
              <a:chExt cx="2241398" cy="523220"/>
            </a:xfrm>
          </p:grpSpPr>
          <p:cxnSp>
            <p:nvCxnSpPr>
              <p:cNvPr id="27" name="Gerade Verbindung mit Pfeil 26">
                <a:extLst>
                  <a:ext uri="{FF2B5EF4-FFF2-40B4-BE49-F238E27FC236}">
                    <a16:creationId xmlns:a16="http://schemas.microsoft.com/office/drawing/2014/main" xmlns="" id="{9047F05F-EF8A-4803-9CA4-A40CFD4ADA58}"/>
                  </a:ext>
                </a:extLst>
              </p:cNvPr>
              <p:cNvCxnSpPr/>
              <p:nvPr/>
            </p:nvCxnSpPr>
            <p:spPr>
              <a:xfrm>
                <a:off x="6228184" y="2348880"/>
                <a:ext cx="2232248" cy="0"/>
              </a:xfrm>
              <a:prstGeom prst="straightConnector1">
                <a:avLst/>
              </a:prstGeom>
              <a:ln w="69850">
                <a:solidFill>
                  <a:schemeClr val="tx2">
                    <a:lumMod val="95000"/>
                    <a:lumOff val="5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28" name="Textfeld 27">
                <a:extLst>
                  <a:ext uri="{FF2B5EF4-FFF2-40B4-BE49-F238E27FC236}">
                    <a16:creationId xmlns:a16="http://schemas.microsoft.com/office/drawing/2014/main" xmlns="" id="{741AD3BA-A919-43CB-9416-372027D2B77B}"/>
                  </a:ext>
                </a:extLst>
              </p:cNvPr>
              <p:cNvSpPr txBox="1"/>
              <p:nvPr/>
            </p:nvSpPr>
            <p:spPr>
              <a:xfrm>
                <a:off x="6219034" y="1825660"/>
                <a:ext cx="1904689" cy="523220"/>
              </a:xfrm>
              <a:prstGeom prst="rect">
                <a:avLst/>
              </a:prstGeom>
              <a:noFill/>
            </p:spPr>
            <p:txBody>
              <a:bodyPr wrap="none" rtlCol="0">
                <a:spAutoFit/>
              </a:bodyPr>
              <a:lstStyle/>
              <a:p>
                <a:r>
                  <a:rPr lang="de-DE" sz="2800" dirty="0"/>
                  <a:t>Sedimente</a:t>
                </a:r>
              </a:p>
            </p:txBody>
          </p:sp>
        </p:grpSp>
      </p:grpSp>
      <p:grpSp>
        <p:nvGrpSpPr>
          <p:cNvPr id="8" name="Gruppieren 7">
            <a:extLst>
              <a:ext uri="{FF2B5EF4-FFF2-40B4-BE49-F238E27FC236}">
                <a16:creationId xmlns:a16="http://schemas.microsoft.com/office/drawing/2014/main" xmlns="" id="{6BE29CA9-019F-4238-B6CB-730C1F8C7E5B}"/>
              </a:ext>
            </a:extLst>
          </p:cNvPr>
          <p:cNvGrpSpPr/>
          <p:nvPr/>
        </p:nvGrpSpPr>
        <p:grpSpPr>
          <a:xfrm>
            <a:off x="4788024" y="3004088"/>
            <a:ext cx="4355976" cy="3756949"/>
            <a:chOff x="4788024" y="3004088"/>
            <a:chExt cx="4355976" cy="3756949"/>
          </a:xfrm>
        </p:grpSpPr>
        <p:pic>
          <p:nvPicPr>
            <p:cNvPr id="6" name="Grafik 5">
              <a:extLst>
                <a:ext uri="{FF2B5EF4-FFF2-40B4-BE49-F238E27FC236}">
                  <a16:creationId xmlns:a16="http://schemas.microsoft.com/office/drawing/2014/main" xmlns="" id="{9C4AB621-FE0F-497E-875E-FF37E6ABB36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88024" y="3237533"/>
              <a:ext cx="4254908" cy="3523504"/>
            </a:xfrm>
            <a:prstGeom prst="rect">
              <a:avLst/>
            </a:prstGeom>
          </p:spPr>
        </p:pic>
        <p:sp>
          <p:nvSpPr>
            <p:cNvPr id="7" name="Rechteck 6">
              <a:extLst>
                <a:ext uri="{FF2B5EF4-FFF2-40B4-BE49-F238E27FC236}">
                  <a16:creationId xmlns:a16="http://schemas.microsoft.com/office/drawing/2014/main" xmlns="" id="{A716E636-FFBB-48C8-9B09-E183548492AA}"/>
                </a:ext>
              </a:extLst>
            </p:cNvPr>
            <p:cNvSpPr/>
            <p:nvPr/>
          </p:nvSpPr>
          <p:spPr>
            <a:xfrm>
              <a:off x="5952101" y="3004088"/>
              <a:ext cx="3191899" cy="400110"/>
            </a:xfrm>
            <a:prstGeom prst="rect">
              <a:avLst/>
            </a:prstGeom>
            <a:solidFill>
              <a:schemeClr val="accent5">
                <a:lumMod val="90000"/>
              </a:schemeClr>
            </a:solidFill>
          </p:spPr>
          <p:txBody>
            <a:bodyPr wrap="none">
              <a:spAutoFit/>
            </a:bodyPr>
            <a:lstStyle/>
            <a:p>
              <a:r>
                <a:rPr lang="de-DE" sz="2000" dirty="0"/>
                <a:t>[Herling &amp; Niemeyer 2007]</a:t>
              </a:r>
            </a:p>
          </p:txBody>
        </p:sp>
      </p:grpSp>
    </p:spTree>
    <p:extLst>
      <p:ext uri="{BB962C8B-B14F-4D97-AF65-F5344CB8AC3E}">
        <p14:creationId xmlns:p14="http://schemas.microsoft.com/office/powerpoint/2010/main" val="4179168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Morphodynamisches</a:t>
            </a:r>
            <a:br>
              <a:rPr lang="de-DE" dirty="0"/>
            </a:br>
            <a:r>
              <a:rPr lang="de-DE" dirty="0"/>
              <a:t>Gleichgewicht</a:t>
            </a:r>
          </a:p>
        </p:txBody>
      </p:sp>
      <p:graphicFrame>
        <p:nvGraphicFramePr>
          <p:cNvPr id="3" name="Diagramm 2"/>
          <p:cNvGraphicFramePr>
            <a:graphicFrameLocks/>
          </p:cNvGraphicFramePr>
          <p:nvPr>
            <p:extLst/>
          </p:nvPr>
        </p:nvGraphicFramePr>
        <p:xfrm>
          <a:off x="1043608" y="1700808"/>
          <a:ext cx="7677150" cy="5062537"/>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feld 3"/>
          <p:cNvSpPr txBox="1"/>
          <p:nvPr/>
        </p:nvSpPr>
        <p:spPr>
          <a:xfrm rot="16200000">
            <a:off x="-1208165" y="3592738"/>
            <a:ext cx="3865161" cy="369332"/>
          </a:xfrm>
          <a:prstGeom prst="rect">
            <a:avLst/>
          </a:prstGeom>
          <a:noFill/>
        </p:spPr>
        <p:txBody>
          <a:bodyPr wrap="none" rtlCol="0">
            <a:spAutoFit/>
          </a:bodyPr>
          <a:lstStyle/>
          <a:p>
            <a:r>
              <a:rPr lang="de-DE" dirty="0"/>
              <a:t>relative Flächengröße (Bezug 1650)</a:t>
            </a:r>
          </a:p>
        </p:txBody>
      </p:sp>
      <p:sp>
        <p:nvSpPr>
          <p:cNvPr id="5" name="Textfeld 4">
            <a:extLst>
              <a:ext uri="{FF2B5EF4-FFF2-40B4-BE49-F238E27FC236}">
                <a16:creationId xmlns:a16="http://schemas.microsoft.com/office/drawing/2014/main" xmlns="" id="{FA18CE9E-07BE-4FB7-BF12-31C7C1BAE7EE}"/>
              </a:ext>
            </a:extLst>
          </p:cNvPr>
          <p:cNvSpPr txBox="1"/>
          <p:nvPr/>
        </p:nvSpPr>
        <p:spPr>
          <a:xfrm>
            <a:off x="6195934" y="5165776"/>
            <a:ext cx="2941896" cy="369332"/>
          </a:xfrm>
          <a:prstGeom prst="rect">
            <a:avLst/>
          </a:prstGeom>
          <a:solidFill>
            <a:srgbClr val="FFFF00"/>
          </a:solidFill>
        </p:spPr>
        <p:txBody>
          <a:bodyPr wrap="none" rtlCol="0">
            <a:spAutoFit/>
          </a:bodyPr>
          <a:lstStyle/>
          <a:p>
            <a:r>
              <a:rPr lang="de-DE" dirty="0"/>
              <a:t>zu wenig Vorlandfläche???</a:t>
            </a:r>
          </a:p>
        </p:txBody>
      </p:sp>
      <p:sp>
        <p:nvSpPr>
          <p:cNvPr id="6" name="Textfeld 5">
            <a:extLst>
              <a:ext uri="{FF2B5EF4-FFF2-40B4-BE49-F238E27FC236}">
                <a16:creationId xmlns:a16="http://schemas.microsoft.com/office/drawing/2014/main" xmlns="" id="{D2EBA88E-D8B9-43FF-95B2-006356F9BD0A}"/>
              </a:ext>
            </a:extLst>
          </p:cNvPr>
          <p:cNvSpPr txBox="1"/>
          <p:nvPr/>
        </p:nvSpPr>
        <p:spPr>
          <a:xfrm>
            <a:off x="3829675" y="1048090"/>
            <a:ext cx="4891083" cy="369332"/>
          </a:xfrm>
          <a:prstGeom prst="rect">
            <a:avLst/>
          </a:prstGeom>
          <a:solidFill>
            <a:schemeClr val="accent5">
              <a:lumMod val="90000"/>
            </a:schemeClr>
          </a:solidFill>
        </p:spPr>
        <p:txBody>
          <a:bodyPr wrap="none" rtlCol="0">
            <a:spAutoFit/>
          </a:bodyPr>
          <a:lstStyle/>
          <a:p>
            <a:r>
              <a:rPr lang="de-DE" dirty="0"/>
              <a:t>Datengrundlage: [Herling und Niemeyer 2007]</a:t>
            </a:r>
          </a:p>
        </p:txBody>
      </p:sp>
    </p:spTree>
    <p:extLst>
      <p:ext uri="{BB962C8B-B14F-4D97-AF65-F5344CB8AC3E}">
        <p14:creationId xmlns:p14="http://schemas.microsoft.com/office/powerpoint/2010/main" val="38065037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a:extLst>
              <a:ext uri="{FF2B5EF4-FFF2-40B4-BE49-F238E27FC236}">
                <a16:creationId xmlns:a16="http://schemas.microsoft.com/office/drawing/2014/main" xmlns="" id="{AD6ADE85-724B-488A-946F-81489B5BDE8B}"/>
              </a:ext>
            </a:extLst>
          </p:cNvPr>
          <p:cNvSpPr>
            <a:spLocks noGrp="1" noChangeArrowheads="1"/>
          </p:cNvSpPr>
          <p:nvPr>
            <p:ph type="title"/>
          </p:nvPr>
        </p:nvSpPr>
        <p:spPr/>
        <p:txBody>
          <a:bodyPr/>
          <a:lstStyle/>
          <a:p>
            <a:r>
              <a:rPr lang="de-DE" altLang="de-DE" sz="2000"/>
              <a:t>Profiles [m], (German Datum ~ MSL)</a:t>
            </a:r>
          </a:p>
        </p:txBody>
      </p:sp>
      <p:pic>
        <p:nvPicPr>
          <p:cNvPr id="89091" name="Picture 3">
            <a:extLst>
              <a:ext uri="{FF2B5EF4-FFF2-40B4-BE49-F238E27FC236}">
                <a16:creationId xmlns:a16="http://schemas.microsoft.com/office/drawing/2014/main" xmlns="" id="{C6685181-6A79-4145-8B48-5B6109E0D8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0" y="1093788"/>
            <a:ext cx="8280400" cy="547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89092" name="Object 4">
            <a:extLst>
              <a:ext uri="{FF2B5EF4-FFF2-40B4-BE49-F238E27FC236}">
                <a16:creationId xmlns:a16="http://schemas.microsoft.com/office/drawing/2014/main" xmlns="" id="{DF062B41-ACA5-4119-BD17-2A24621D77E6}"/>
              </a:ext>
            </a:extLst>
          </p:cNvPr>
          <p:cNvGraphicFramePr>
            <a:graphicFrameLocks noGrp="1" noChangeAspect="1"/>
          </p:cNvGraphicFramePr>
          <p:nvPr>
            <p:ph idx="1"/>
          </p:nvPr>
        </p:nvGraphicFramePr>
        <p:xfrm>
          <a:off x="6938963" y="1133475"/>
          <a:ext cx="1619250" cy="2857500"/>
        </p:xfrm>
        <a:graphic>
          <a:graphicData uri="http://schemas.openxmlformats.org/presentationml/2006/ole">
            <mc:AlternateContent xmlns:mc="http://schemas.openxmlformats.org/markup-compatibility/2006">
              <mc:Choice xmlns:v="urn:schemas-microsoft-com:vml" Requires="v">
                <p:oleObj spid="_x0000_s9253" name="PHOTO-PAINT" r:id="rId4" imgW="1619048" imgH="2857143" progId="CorelPHOTOPAINT.Image.13">
                  <p:embed/>
                </p:oleObj>
              </mc:Choice>
              <mc:Fallback>
                <p:oleObj name="PHOTO-PAINT" r:id="rId4" imgW="1619048" imgH="2857143" progId="CorelPHOTOPAINT.Image.13">
                  <p:embed/>
                  <p:pic>
                    <p:nvPicPr>
                      <p:cNvPr id="0" name=""/>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38963" y="1133475"/>
                        <a:ext cx="1619250"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89093" name="Group 5">
            <a:extLst>
              <a:ext uri="{FF2B5EF4-FFF2-40B4-BE49-F238E27FC236}">
                <a16:creationId xmlns:a16="http://schemas.microsoft.com/office/drawing/2014/main" xmlns="" id="{0C878BF7-5D78-41D4-8956-C90F38905DE4}"/>
              </a:ext>
            </a:extLst>
          </p:cNvPr>
          <p:cNvGrpSpPr>
            <a:grpSpLocks/>
          </p:cNvGrpSpPr>
          <p:nvPr/>
        </p:nvGrpSpPr>
        <p:grpSpPr bwMode="auto">
          <a:xfrm>
            <a:off x="346075" y="1092200"/>
            <a:ext cx="4094163" cy="1927225"/>
            <a:chOff x="218" y="688"/>
            <a:chExt cx="2579" cy="1214"/>
          </a:xfrm>
        </p:grpSpPr>
        <p:pic>
          <p:nvPicPr>
            <p:cNvPr id="89094" name="Picture 6">
              <a:extLst>
                <a:ext uri="{FF2B5EF4-FFF2-40B4-BE49-F238E27FC236}">
                  <a16:creationId xmlns:a16="http://schemas.microsoft.com/office/drawing/2014/main" xmlns="" id="{5214F6C3-0E68-4E95-9F01-CCDAF73D826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8" y="688"/>
              <a:ext cx="2400" cy="1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9095" name="Line 7">
              <a:extLst>
                <a:ext uri="{FF2B5EF4-FFF2-40B4-BE49-F238E27FC236}">
                  <a16:creationId xmlns:a16="http://schemas.microsoft.com/office/drawing/2014/main" xmlns="" id="{18C356C1-476D-45C3-BFD1-814A37CC576A}"/>
                </a:ext>
              </a:extLst>
            </p:cNvPr>
            <p:cNvSpPr>
              <a:spLocks noChangeShapeType="1"/>
            </p:cNvSpPr>
            <p:nvPr/>
          </p:nvSpPr>
          <p:spPr bwMode="auto">
            <a:xfrm>
              <a:off x="1849" y="1599"/>
              <a:ext cx="948" cy="303"/>
            </a:xfrm>
            <a:prstGeom prst="line">
              <a:avLst/>
            </a:prstGeom>
            <a:noFill/>
            <a:ln w="3810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grpSp>
      <p:grpSp>
        <p:nvGrpSpPr>
          <p:cNvPr id="89096" name="Group 8">
            <a:extLst>
              <a:ext uri="{FF2B5EF4-FFF2-40B4-BE49-F238E27FC236}">
                <a16:creationId xmlns:a16="http://schemas.microsoft.com/office/drawing/2014/main" xmlns="" id="{B43EE9B4-38B8-4265-B462-CEEA23C82040}"/>
              </a:ext>
            </a:extLst>
          </p:cNvPr>
          <p:cNvGrpSpPr>
            <a:grpSpLocks/>
          </p:cNvGrpSpPr>
          <p:nvPr/>
        </p:nvGrpSpPr>
        <p:grpSpPr bwMode="auto">
          <a:xfrm>
            <a:off x="344488" y="3014663"/>
            <a:ext cx="5862637" cy="1927225"/>
            <a:chOff x="217" y="1899"/>
            <a:chExt cx="3693" cy="1214"/>
          </a:xfrm>
        </p:grpSpPr>
        <p:pic>
          <p:nvPicPr>
            <p:cNvPr id="89097" name="Picture 9">
              <a:extLst>
                <a:ext uri="{FF2B5EF4-FFF2-40B4-BE49-F238E27FC236}">
                  <a16:creationId xmlns:a16="http://schemas.microsoft.com/office/drawing/2014/main" xmlns="" id="{80DE54BF-4DA1-430F-8738-929B3177A9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7" y="1899"/>
              <a:ext cx="2400" cy="1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9098" name="Line 10">
              <a:extLst>
                <a:ext uri="{FF2B5EF4-FFF2-40B4-BE49-F238E27FC236}">
                  <a16:creationId xmlns:a16="http://schemas.microsoft.com/office/drawing/2014/main" xmlns="" id="{A822F81C-5E41-4F87-A75D-BF694388CB69}"/>
                </a:ext>
              </a:extLst>
            </p:cNvPr>
            <p:cNvSpPr>
              <a:spLocks noChangeShapeType="1"/>
            </p:cNvSpPr>
            <p:nvPr/>
          </p:nvSpPr>
          <p:spPr bwMode="auto">
            <a:xfrm>
              <a:off x="2477" y="2788"/>
              <a:ext cx="1433" cy="325"/>
            </a:xfrm>
            <a:prstGeom prst="line">
              <a:avLst/>
            </a:prstGeom>
            <a:noFill/>
            <a:ln w="3810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grpSp>
      <p:grpSp>
        <p:nvGrpSpPr>
          <p:cNvPr id="89099" name="Group 11">
            <a:extLst>
              <a:ext uri="{FF2B5EF4-FFF2-40B4-BE49-F238E27FC236}">
                <a16:creationId xmlns:a16="http://schemas.microsoft.com/office/drawing/2014/main" xmlns="" id="{1D12483C-0367-4B1D-90A2-4FA3C0298571}"/>
              </a:ext>
            </a:extLst>
          </p:cNvPr>
          <p:cNvGrpSpPr>
            <a:grpSpLocks/>
          </p:cNvGrpSpPr>
          <p:nvPr/>
        </p:nvGrpSpPr>
        <p:grpSpPr bwMode="auto">
          <a:xfrm>
            <a:off x="357188" y="4852988"/>
            <a:ext cx="6127750" cy="1704975"/>
            <a:chOff x="225" y="3057"/>
            <a:chExt cx="3860" cy="1074"/>
          </a:xfrm>
        </p:grpSpPr>
        <p:pic>
          <p:nvPicPr>
            <p:cNvPr id="89100" name="Picture 12">
              <a:extLst>
                <a:ext uri="{FF2B5EF4-FFF2-40B4-BE49-F238E27FC236}">
                  <a16:creationId xmlns:a16="http://schemas.microsoft.com/office/drawing/2014/main" xmlns="" id="{D4FEAD8A-C537-4E05-A492-F60C3D0E9BB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5" y="3057"/>
              <a:ext cx="2400" cy="10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9101" name="Freeform 13">
              <a:extLst>
                <a:ext uri="{FF2B5EF4-FFF2-40B4-BE49-F238E27FC236}">
                  <a16:creationId xmlns:a16="http://schemas.microsoft.com/office/drawing/2014/main" xmlns="" id="{4301A804-041A-4F3B-97E0-6C4BB3CD9C64}"/>
                </a:ext>
              </a:extLst>
            </p:cNvPr>
            <p:cNvSpPr>
              <a:spLocks/>
            </p:cNvSpPr>
            <p:nvPr/>
          </p:nvSpPr>
          <p:spPr bwMode="auto">
            <a:xfrm>
              <a:off x="2432" y="3683"/>
              <a:ext cx="1653" cy="165"/>
            </a:xfrm>
            <a:custGeom>
              <a:avLst/>
              <a:gdLst>
                <a:gd name="T0" fmla="*/ 0 w 1653"/>
                <a:gd name="T1" fmla="*/ 165 h 165"/>
                <a:gd name="T2" fmla="*/ 1653 w 1653"/>
                <a:gd name="T3" fmla="*/ 0 h 165"/>
              </a:gdLst>
              <a:ahLst/>
              <a:cxnLst>
                <a:cxn ang="0">
                  <a:pos x="T0" y="T1"/>
                </a:cxn>
                <a:cxn ang="0">
                  <a:pos x="T2" y="T3"/>
                </a:cxn>
              </a:cxnLst>
              <a:rect l="0" t="0" r="r" b="b"/>
              <a:pathLst>
                <a:path w="1653" h="165">
                  <a:moveTo>
                    <a:pt x="0" y="165"/>
                  </a:moveTo>
                  <a:lnTo>
                    <a:pt x="1653" y="0"/>
                  </a:lnTo>
                </a:path>
              </a:pathLst>
            </a:custGeom>
            <a:noFill/>
            <a:ln w="38100" cmpd="sng">
              <a:solidFill>
                <a:srgbClr val="FF3300"/>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grpSp>
      <p:sp>
        <p:nvSpPr>
          <p:cNvPr id="89102" name="Line 14">
            <a:extLst>
              <a:ext uri="{FF2B5EF4-FFF2-40B4-BE49-F238E27FC236}">
                <a16:creationId xmlns:a16="http://schemas.microsoft.com/office/drawing/2014/main" xmlns="" id="{65EFB68C-8339-450A-A3A9-9DC955BCC506}"/>
              </a:ext>
            </a:extLst>
          </p:cNvPr>
          <p:cNvSpPr>
            <a:spLocks noChangeShapeType="1"/>
          </p:cNvSpPr>
          <p:nvPr/>
        </p:nvSpPr>
        <p:spPr bwMode="auto">
          <a:xfrm>
            <a:off x="723900" y="1816100"/>
            <a:ext cx="3098800" cy="508000"/>
          </a:xfrm>
          <a:prstGeom prst="line">
            <a:avLst/>
          </a:prstGeom>
          <a:noFill/>
          <a:ln w="762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89103" name="Line 15">
            <a:extLst>
              <a:ext uri="{FF2B5EF4-FFF2-40B4-BE49-F238E27FC236}">
                <a16:creationId xmlns:a16="http://schemas.microsoft.com/office/drawing/2014/main" xmlns="" id="{D3B2B7DF-FD05-4495-8AC5-ABEE15C15A52}"/>
              </a:ext>
            </a:extLst>
          </p:cNvPr>
          <p:cNvSpPr>
            <a:spLocks noChangeShapeType="1"/>
          </p:cNvSpPr>
          <p:nvPr/>
        </p:nvSpPr>
        <p:spPr bwMode="auto">
          <a:xfrm>
            <a:off x="623888" y="3938588"/>
            <a:ext cx="3340100" cy="431800"/>
          </a:xfrm>
          <a:prstGeom prst="line">
            <a:avLst/>
          </a:prstGeom>
          <a:noFill/>
          <a:ln w="762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89104" name="Line 16">
            <a:extLst>
              <a:ext uri="{FF2B5EF4-FFF2-40B4-BE49-F238E27FC236}">
                <a16:creationId xmlns:a16="http://schemas.microsoft.com/office/drawing/2014/main" xmlns="" id="{5E4BA8D3-BE3D-4ADE-8D7C-922783F829F2}"/>
              </a:ext>
            </a:extLst>
          </p:cNvPr>
          <p:cNvSpPr>
            <a:spLocks noChangeShapeType="1"/>
          </p:cNvSpPr>
          <p:nvPr/>
        </p:nvSpPr>
        <p:spPr bwMode="auto">
          <a:xfrm>
            <a:off x="625475" y="5857875"/>
            <a:ext cx="2438400" cy="304800"/>
          </a:xfrm>
          <a:prstGeom prst="line">
            <a:avLst/>
          </a:prstGeom>
          <a:noFill/>
          <a:ln w="762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 name="Textfeld 1"/>
          <p:cNvSpPr txBox="1"/>
          <p:nvPr/>
        </p:nvSpPr>
        <p:spPr>
          <a:xfrm>
            <a:off x="251520" y="6462197"/>
            <a:ext cx="2210862" cy="369332"/>
          </a:xfrm>
          <a:prstGeom prst="rect">
            <a:avLst/>
          </a:prstGeom>
          <a:noFill/>
        </p:spPr>
        <p:txBody>
          <a:bodyPr wrap="none" rtlCol="0">
            <a:spAutoFit/>
          </a:bodyPr>
          <a:lstStyle/>
          <a:p>
            <a:r>
              <a:rPr lang="de-DE" b="1" dirty="0" smtClean="0"/>
              <a:t>[Kaiser et al. 2010]</a:t>
            </a:r>
            <a:endParaRPr lang="de-DE" b="1" dirty="0"/>
          </a:p>
        </p:txBody>
      </p:sp>
    </p:spTree>
    <p:extLst>
      <p:ext uri="{BB962C8B-B14F-4D97-AF65-F5344CB8AC3E}">
        <p14:creationId xmlns:p14="http://schemas.microsoft.com/office/powerpoint/2010/main" val="3507415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a:extLst>
              <a:ext uri="{FF2B5EF4-FFF2-40B4-BE49-F238E27FC236}">
                <a16:creationId xmlns:a16="http://schemas.microsoft.com/office/drawing/2014/main" xmlns="" id="{7C3F8AB3-AFDD-4105-AD70-3C5ACD0B93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7475" y="1141413"/>
            <a:ext cx="3810000" cy="3400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0115" name="Picture 3">
            <a:extLst>
              <a:ext uri="{FF2B5EF4-FFF2-40B4-BE49-F238E27FC236}">
                <a16:creationId xmlns:a16="http://schemas.microsoft.com/office/drawing/2014/main" xmlns="" id="{D8C1A425-B5DF-493A-9573-BC3F940909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8138" y="1104900"/>
            <a:ext cx="4772025" cy="547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0116" name="Picture 4">
            <a:extLst>
              <a:ext uri="{FF2B5EF4-FFF2-40B4-BE49-F238E27FC236}">
                <a16:creationId xmlns:a16="http://schemas.microsoft.com/office/drawing/2014/main" xmlns="" id="{1B3F919D-5F2E-45F3-8A58-945B5FEC33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138" y="1104900"/>
            <a:ext cx="5394325" cy="547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0117" name="Rectangle 5">
            <a:extLst>
              <a:ext uri="{FF2B5EF4-FFF2-40B4-BE49-F238E27FC236}">
                <a16:creationId xmlns:a16="http://schemas.microsoft.com/office/drawing/2014/main" xmlns="" id="{C99BFEE8-F955-4FB4-BC66-F1703541AE1E}"/>
              </a:ext>
            </a:extLst>
          </p:cNvPr>
          <p:cNvSpPr>
            <a:spLocks noGrp="1" noChangeArrowheads="1"/>
          </p:cNvSpPr>
          <p:nvPr>
            <p:ph type="title"/>
          </p:nvPr>
        </p:nvSpPr>
        <p:spPr/>
        <p:txBody>
          <a:bodyPr/>
          <a:lstStyle/>
          <a:p>
            <a:r>
              <a:rPr lang="de-DE" altLang="de-DE" sz="2000" dirty="0" smtClean="0"/>
              <a:t>Wassertiefen [NN]</a:t>
            </a:r>
            <a:br>
              <a:rPr lang="de-DE" altLang="de-DE" sz="2000" dirty="0" smtClean="0"/>
            </a:br>
            <a:endParaRPr lang="de-DE" altLang="de-DE" sz="2000" dirty="0"/>
          </a:p>
        </p:txBody>
      </p:sp>
      <p:sp>
        <p:nvSpPr>
          <p:cNvPr id="90118" name="Freeform 6">
            <a:extLst>
              <a:ext uri="{FF2B5EF4-FFF2-40B4-BE49-F238E27FC236}">
                <a16:creationId xmlns:a16="http://schemas.microsoft.com/office/drawing/2014/main" xmlns="" id="{CEE58ABE-B255-4A8F-A7BB-CDB7D9ACE70F}"/>
              </a:ext>
            </a:extLst>
          </p:cNvPr>
          <p:cNvSpPr>
            <a:spLocks/>
          </p:cNvSpPr>
          <p:nvPr/>
        </p:nvSpPr>
        <p:spPr bwMode="auto">
          <a:xfrm>
            <a:off x="2514600" y="1828800"/>
            <a:ext cx="1349375" cy="3810000"/>
          </a:xfrm>
          <a:custGeom>
            <a:avLst/>
            <a:gdLst>
              <a:gd name="T0" fmla="*/ 850 w 850"/>
              <a:gd name="T1" fmla="*/ 0 h 2400"/>
              <a:gd name="T2" fmla="*/ 778 w 850"/>
              <a:gd name="T3" fmla="*/ 115 h 2400"/>
              <a:gd name="T4" fmla="*/ 730 w 850"/>
              <a:gd name="T5" fmla="*/ 307 h 2400"/>
              <a:gd name="T6" fmla="*/ 758 w 850"/>
              <a:gd name="T7" fmla="*/ 446 h 2400"/>
              <a:gd name="T8" fmla="*/ 773 w 850"/>
              <a:gd name="T9" fmla="*/ 528 h 2400"/>
              <a:gd name="T10" fmla="*/ 773 w 850"/>
              <a:gd name="T11" fmla="*/ 605 h 2400"/>
              <a:gd name="T12" fmla="*/ 768 w 850"/>
              <a:gd name="T13" fmla="*/ 778 h 2400"/>
              <a:gd name="T14" fmla="*/ 754 w 850"/>
              <a:gd name="T15" fmla="*/ 931 h 2400"/>
              <a:gd name="T16" fmla="*/ 720 w 850"/>
              <a:gd name="T17" fmla="*/ 1018 h 2400"/>
              <a:gd name="T18" fmla="*/ 691 w 850"/>
              <a:gd name="T19" fmla="*/ 1109 h 2400"/>
              <a:gd name="T20" fmla="*/ 662 w 850"/>
              <a:gd name="T21" fmla="*/ 1238 h 2400"/>
              <a:gd name="T22" fmla="*/ 624 w 850"/>
              <a:gd name="T23" fmla="*/ 1421 h 2400"/>
              <a:gd name="T24" fmla="*/ 605 w 850"/>
              <a:gd name="T25" fmla="*/ 1531 h 2400"/>
              <a:gd name="T26" fmla="*/ 538 w 850"/>
              <a:gd name="T27" fmla="*/ 1675 h 2400"/>
              <a:gd name="T28" fmla="*/ 432 w 850"/>
              <a:gd name="T29" fmla="*/ 1872 h 2400"/>
              <a:gd name="T30" fmla="*/ 331 w 850"/>
              <a:gd name="T31" fmla="*/ 2045 h 2400"/>
              <a:gd name="T32" fmla="*/ 211 w 850"/>
              <a:gd name="T33" fmla="*/ 2184 h 2400"/>
              <a:gd name="T34" fmla="*/ 158 w 850"/>
              <a:gd name="T35" fmla="*/ 2251 h 2400"/>
              <a:gd name="T36" fmla="*/ 106 w 850"/>
              <a:gd name="T37" fmla="*/ 2366 h 2400"/>
              <a:gd name="T38" fmla="*/ 0 w 850"/>
              <a:gd name="T39" fmla="*/ 2400 h 2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0" h="2400">
                <a:moveTo>
                  <a:pt x="850" y="0"/>
                </a:moveTo>
                <a:cubicBezTo>
                  <a:pt x="838" y="19"/>
                  <a:pt x="798" y="64"/>
                  <a:pt x="778" y="115"/>
                </a:cubicBezTo>
                <a:cubicBezTo>
                  <a:pt x="758" y="166"/>
                  <a:pt x="733" y="252"/>
                  <a:pt x="730" y="307"/>
                </a:cubicBezTo>
                <a:cubicBezTo>
                  <a:pt x="727" y="362"/>
                  <a:pt x="751" y="409"/>
                  <a:pt x="758" y="446"/>
                </a:cubicBezTo>
                <a:cubicBezTo>
                  <a:pt x="765" y="483"/>
                  <a:pt x="771" y="502"/>
                  <a:pt x="773" y="528"/>
                </a:cubicBezTo>
                <a:cubicBezTo>
                  <a:pt x="775" y="554"/>
                  <a:pt x="774" y="563"/>
                  <a:pt x="773" y="605"/>
                </a:cubicBezTo>
                <a:cubicBezTo>
                  <a:pt x="772" y="647"/>
                  <a:pt x="771" y="724"/>
                  <a:pt x="768" y="778"/>
                </a:cubicBezTo>
                <a:cubicBezTo>
                  <a:pt x="765" y="832"/>
                  <a:pt x="762" y="891"/>
                  <a:pt x="754" y="931"/>
                </a:cubicBezTo>
                <a:cubicBezTo>
                  <a:pt x="746" y="971"/>
                  <a:pt x="730" y="988"/>
                  <a:pt x="720" y="1018"/>
                </a:cubicBezTo>
                <a:cubicBezTo>
                  <a:pt x="710" y="1048"/>
                  <a:pt x="701" y="1072"/>
                  <a:pt x="691" y="1109"/>
                </a:cubicBezTo>
                <a:cubicBezTo>
                  <a:pt x="681" y="1146"/>
                  <a:pt x="673" y="1186"/>
                  <a:pt x="662" y="1238"/>
                </a:cubicBezTo>
                <a:cubicBezTo>
                  <a:pt x="651" y="1290"/>
                  <a:pt x="633" y="1372"/>
                  <a:pt x="624" y="1421"/>
                </a:cubicBezTo>
                <a:cubicBezTo>
                  <a:pt x="615" y="1470"/>
                  <a:pt x="619" y="1489"/>
                  <a:pt x="605" y="1531"/>
                </a:cubicBezTo>
                <a:cubicBezTo>
                  <a:pt x="591" y="1573"/>
                  <a:pt x="567" y="1618"/>
                  <a:pt x="538" y="1675"/>
                </a:cubicBezTo>
                <a:cubicBezTo>
                  <a:pt x="509" y="1732"/>
                  <a:pt x="466" y="1810"/>
                  <a:pt x="432" y="1872"/>
                </a:cubicBezTo>
                <a:cubicBezTo>
                  <a:pt x="398" y="1934"/>
                  <a:pt x="368" y="1993"/>
                  <a:pt x="331" y="2045"/>
                </a:cubicBezTo>
                <a:cubicBezTo>
                  <a:pt x="294" y="2097"/>
                  <a:pt x="240" y="2150"/>
                  <a:pt x="211" y="2184"/>
                </a:cubicBezTo>
                <a:cubicBezTo>
                  <a:pt x="182" y="2218"/>
                  <a:pt x="176" y="2221"/>
                  <a:pt x="158" y="2251"/>
                </a:cubicBezTo>
                <a:cubicBezTo>
                  <a:pt x="140" y="2281"/>
                  <a:pt x="132" y="2341"/>
                  <a:pt x="106" y="2366"/>
                </a:cubicBezTo>
                <a:cubicBezTo>
                  <a:pt x="80" y="2391"/>
                  <a:pt x="22" y="2393"/>
                  <a:pt x="0" y="2400"/>
                </a:cubicBezTo>
              </a:path>
            </a:pathLst>
          </a:custGeom>
          <a:noFill/>
          <a:ln w="57150" cap="rnd" cmpd="sng">
            <a:solidFill>
              <a:schemeClr val="tx1"/>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90119" name="Freeform 7">
            <a:extLst>
              <a:ext uri="{FF2B5EF4-FFF2-40B4-BE49-F238E27FC236}">
                <a16:creationId xmlns:a16="http://schemas.microsoft.com/office/drawing/2014/main" xmlns="" id="{CE5283DE-24CE-4BD1-9367-683FC22258E9}"/>
              </a:ext>
            </a:extLst>
          </p:cNvPr>
          <p:cNvSpPr>
            <a:spLocks/>
          </p:cNvSpPr>
          <p:nvPr/>
        </p:nvSpPr>
        <p:spPr bwMode="auto">
          <a:xfrm>
            <a:off x="2695575" y="2214563"/>
            <a:ext cx="1365250" cy="3813175"/>
          </a:xfrm>
          <a:custGeom>
            <a:avLst/>
            <a:gdLst>
              <a:gd name="T0" fmla="*/ 803 w 860"/>
              <a:gd name="T1" fmla="*/ 0 h 2402"/>
              <a:gd name="T2" fmla="*/ 773 w 860"/>
              <a:gd name="T3" fmla="*/ 83 h 2402"/>
              <a:gd name="T4" fmla="*/ 811 w 860"/>
              <a:gd name="T5" fmla="*/ 204 h 2402"/>
              <a:gd name="T6" fmla="*/ 780 w 860"/>
              <a:gd name="T7" fmla="*/ 295 h 2402"/>
              <a:gd name="T8" fmla="*/ 833 w 860"/>
              <a:gd name="T9" fmla="*/ 394 h 2402"/>
              <a:gd name="T10" fmla="*/ 849 w 860"/>
              <a:gd name="T11" fmla="*/ 507 h 2402"/>
              <a:gd name="T12" fmla="*/ 765 w 860"/>
              <a:gd name="T13" fmla="*/ 636 h 2402"/>
              <a:gd name="T14" fmla="*/ 727 w 860"/>
              <a:gd name="T15" fmla="*/ 712 h 2402"/>
              <a:gd name="T16" fmla="*/ 697 w 860"/>
              <a:gd name="T17" fmla="*/ 826 h 2402"/>
              <a:gd name="T18" fmla="*/ 682 w 860"/>
              <a:gd name="T19" fmla="*/ 954 h 2402"/>
              <a:gd name="T20" fmla="*/ 682 w 860"/>
              <a:gd name="T21" fmla="*/ 1106 h 2402"/>
              <a:gd name="T22" fmla="*/ 674 w 860"/>
              <a:gd name="T23" fmla="*/ 1273 h 2402"/>
              <a:gd name="T24" fmla="*/ 659 w 860"/>
              <a:gd name="T25" fmla="*/ 1432 h 2402"/>
              <a:gd name="T26" fmla="*/ 621 w 860"/>
              <a:gd name="T27" fmla="*/ 1637 h 2402"/>
              <a:gd name="T28" fmla="*/ 561 w 860"/>
              <a:gd name="T29" fmla="*/ 1765 h 2402"/>
              <a:gd name="T30" fmla="*/ 485 w 860"/>
              <a:gd name="T31" fmla="*/ 1917 h 2402"/>
              <a:gd name="T32" fmla="*/ 386 w 860"/>
              <a:gd name="T33" fmla="*/ 2091 h 2402"/>
              <a:gd name="T34" fmla="*/ 310 w 860"/>
              <a:gd name="T35" fmla="*/ 2205 h 2402"/>
              <a:gd name="T36" fmla="*/ 197 w 860"/>
              <a:gd name="T37" fmla="*/ 2296 h 2402"/>
              <a:gd name="T38" fmla="*/ 75 w 860"/>
              <a:gd name="T39" fmla="*/ 2357 h 2402"/>
              <a:gd name="T40" fmla="*/ 0 w 860"/>
              <a:gd name="T41" fmla="*/ 2402 h 2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60" h="2402">
                <a:moveTo>
                  <a:pt x="803" y="0"/>
                </a:moveTo>
                <a:cubicBezTo>
                  <a:pt x="787" y="24"/>
                  <a:pt x="772" y="49"/>
                  <a:pt x="773" y="83"/>
                </a:cubicBezTo>
                <a:cubicBezTo>
                  <a:pt x="774" y="117"/>
                  <a:pt x="810" y="169"/>
                  <a:pt x="811" y="204"/>
                </a:cubicBezTo>
                <a:cubicBezTo>
                  <a:pt x="812" y="239"/>
                  <a:pt x="776" y="263"/>
                  <a:pt x="780" y="295"/>
                </a:cubicBezTo>
                <a:cubicBezTo>
                  <a:pt x="784" y="327"/>
                  <a:pt x="822" y="359"/>
                  <a:pt x="833" y="394"/>
                </a:cubicBezTo>
                <a:cubicBezTo>
                  <a:pt x="844" y="429"/>
                  <a:pt x="860" y="467"/>
                  <a:pt x="849" y="507"/>
                </a:cubicBezTo>
                <a:cubicBezTo>
                  <a:pt x="838" y="547"/>
                  <a:pt x="785" y="602"/>
                  <a:pt x="765" y="636"/>
                </a:cubicBezTo>
                <a:cubicBezTo>
                  <a:pt x="745" y="670"/>
                  <a:pt x="738" y="680"/>
                  <a:pt x="727" y="712"/>
                </a:cubicBezTo>
                <a:cubicBezTo>
                  <a:pt x="716" y="744"/>
                  <a:pt x="704" y="786"/>
                  <a:pt x="697" y="826"/>
                </a:cubicBezTo>
                <a:cubicBezTo>
                  <a:pt x="690" y="866"/>
                  <a:pt x="684" y="907"/>
                  <a:pt x="682" y="954"/>
                </a:cubicBezTo>
                <a:cubicBezTo>
                  <a:pt x="680" y="1001"/>
                  <a:pt x="683" y="1053"/>
                  <a:pt x="682" y="1106"/>
                </a:cubicBezTo>
                <a:cubicBezTo>
                  <a:pt x="681" y="1159"/>
                  <a:pt x="678" y="1219"/>
                  <a:pt x="674" y="1273"/>
                </a:cubicBezTo>
                <a:cubicBezTo>
                  <a:pt x="670" y="1327"/>
                  <a:pt x="668" y="1371"/>
                  <a:pt x="659" y="1432"/>
                </a:cubicBezTo>
                <a:cubicBezTo>
                  <a:pt x="650" y="1493"/>
                  <a:pt x="637" y="1581"/>
                  <a:pt x="621" y="1637"/>
                </a:cubicBezTo>
                <a:cubicBezTo>
                  <a:pt x="605" y="1693"/>
                  <a:pt x="584" y="1718"/>
                  <a:pt x="561" y="1765"/>
                </a:cubicBezTo>
                <a:cubicBezTo>
                  <a:pt x="538" y="1812"/>
                  <a:pt x="514" y="1863"/>
                  <a:pt x="485" y="1917"/>
                </a:cubicBezTo>
                <a:cubicBezTo>
                  <a:pt x="456" y="1971"/>
                  <a:pt x="415" y="2043"/>
                  <a:pt x="386" y="2091"/>
                </a:cubicBezTo>
                <a:cubicBezTo>
                  <a:pt x="357" y="2139"/>
                  <a:pt x="341" y="2171"/>
                  <a:pt x="310" y="2205"/>
                </a:cubicBezTo>
                <a:cubicBezTo>
                  <a:pt x="279" y="2239"/>
                  <a:pt x="236" y="2271"/>
                  <a:pt x="197" y="2296"/>
                </a:cubicBezTo>
                <a:cubicBezTo>
                  <a:pt x="158" y="2321"/>
                  <a:pt x="108" y="2339"/>
                  <a:pt x="75" y="2357"/>
                </a:cubicBezTo>
                <a:cubicBezTo>
                  <a:pt x="42" y="2375"/>
                  <a:pt x="21" y="2388"/>
                  <a:pt x="0" y="2402"/>
                </a:cubicBezTo>
              </a:path>
            </a:pathLst>
          </a:custGeom>
          <a:noFill/>
          <a:ln w="57150" cap="rnd" cmpd="sng">
            <a:solidFill>
              <a:srgbClr val="FF3300"/>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90120" name="Freeform 8">
            <a:extLst>
              <a:ext uri="{FF2B5EF4-FFF2-40B4-BE49-F238E27FC236}">
                <a16:creationId xmlns:a16="http://schemas.microsoft.com/office/drawing/2014/main" xmlns="" id="{6D2E2D74-4EBF-46F2-82F4-8366740B43FA}"/>
              </a:ext>
            </a:extLst>
          </p:cNvPr>
          <p:cNvSpPr>
            <a:spLocks/>
          </p:cNvSpPr>
          <p:nvPr/>
        </p:nvSpPr>
        <p:spPr bwMode="auto">
          <a:xfrm>
            <a:off x="2779713" y="2225675"/>
            <a:ext cx="1903412" cy="4054475"/>
          </a:xfrm>
          <a:custGeom>
            <a:avLst/>
            <a:gdLst>
              <a:gd name="T0" fmla="*/ 788 w 1199"/>
              <a:gd name="T1" fmla="*/ 0 h 2554"/>
              <a:gd name="T2" fmla="*/ 902 w 1199"/>
              <a:gd name="T3" fmla="*/ 23 h 2554"/>
              <a:gd name="T4" fmla="*/ 985 w 1199"/>
              <a:gd name="T5" fmla="*/ 15 h 2554"/>
              <a:gd name="T6" fmla="*/ 1015 w 1199"/>
              <a:gd name="T7" fmla="*/ 46 h 2554"/>
              <a:gd name="T8" fmla="*/ 1091 w 1199"/>
              <a:gd name="T9" fmla="*/ 76 h 2554"/>
              <a:gd name="T10" fmla="*/ 1167 w 1199"/>
              <a:gd name="T11" fmla="*/ 273 h 2554"/>
              <a:gd name="T12" fmla="*/ 1182 w 1199"/>
              <a:gd name="T13" fmla="*/ 417 h 2554"/>
              <a:gd name="T14" fmla="*/ 1174 w 1199"/>
              <a:gd name="T15" fmla="*/ 531 h 2554"/>
              <a:gd name="T16" fmla="*/ 1030 w 1199"/>
              <a:gd name="T17" fmla="*/ 637 h 2554"/>
              <a:gd name="T18" fmla="*/ 985 w 1199"/>
              <a:gd name="T19" fmla="*/ 735 h 2554"/>
              <a:gd name="T20" fmla="*/ 985 w 1199"/>
              <a:gd name="T21" fmla="*/ 879 h 2554"/>
              <a:gd name="T22" fmla="*/ 985 w 1199"/>
              <a:gd name="T23" fmla="*/ 1023 h 2554"/>
              <a:gd name="T24" fmla="*/ 985 w 1199"/>
              <a:gd name="T25" fmla="*/ 1129 h 2554"/>
              <a:gd name="T26" fmla="*/ 886 w 1199"/>
              <a:gd name="T27" fmla="*/ 1372 h 2554"/>
              <a:gd name="T28" fmla="*/ 454 w 1199"/>
              <a:gd name="T29" fmla="*/ 2243 h 2554"/>
              <a:gd name="T30" fmla="*/ 212 w 1199"/>
              <a:gd name="T31" fmla="*/ 2456 h 2554"/>
              <a:gd name="T32" fmla="*/ 83 w 1199"/>
              <a:gd name="T33" fmla="*/ 2524 h 2554"/>
              <a:gd name="T34" fmla="*/ 0 w 1199"/>
              <a:gd name="T35" fmla="*/ 2554 h 2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99" h="2554">
                <a:moveTo>
                  <a:pt x="788" y="0"/>
                </a:moveTo>
                <a:cubicBezTo>
                  <a:pt x="828" y="10"/>
                  <a:pt x="869" y="21"/>
                  <a:pt x="902" y="23"/>
                </a:cubicBezTo>
                <a:cubicBezTo>
                  <a:pt x="935" y="25"/>
                  <a:pt x="966" y="11"/>
                  <a:pt x="985" y="15"/>
                </a:cubicBezTo>
                <a:cubicBezTo>
                  <a:pt x="1004" y="19"/>
                  <a:pt x="997" y="36"/>
                  <a:pt x="1015" y="46"/>
                </a:cubicBezTo>
                <a:cubicBezTo>
                  <a:pt x="1033" y="56"/>
                  <a:pt x="1066" y="38"/>
                  <a:pt x="1091" y="76"/>
                </a:cubicBezTo>
                <a:cubicBezTo>
                  <a:pt x="1116" y="114"/>
                  <a:pt x="1152" y="216"/>
                  <a:pt x="1167" y="273"/>
                </a:cubicBezTo>
                <a:cubicBezTo>
                  <a:pt x="1182" y="330"/>
                  <a:pt x="1181" y="374"/>
                  <a:pt x="1182" y="417"/>
                </a:cubicBezTo>
                <a:cubicBezTo>
                  <a:pt x="1183" y="460"/>
                  <a:pt x="1199" y="494"/>
                  <a:pt x="1174" y="531"/>
                </a:cubicBezTo>
                <a:cubicBezTo>
                  <a:pt x="1149" y="568"/>
                  <a:pt x="1061" y="603"/>
                  <a:pt x="1030" y="637"/>
                </a:cubicBezTo>
                <a:cubicBezTo>
                  <a:pt x="999" y="671"/>
                  <a:pt x="993" y="695"/>
                  <a:pt x="985" y="735"/>
                </a:cubicBezTo>
                <a:cubicBezTo>
                  <a:pt x="977" y="775"/>
                  <a:pt x="985" y="831"/>
                  <a:pt x="985" y="879"/>
                </a:cubicBezTo>
                <a:cubicBezTo>
                  <a:pt x="985" y="927"/>
                  <a:pt x="985" y="981"/>
                  <a:pt x="985" y="1023"/>
                </a:cubicBezTo>
                <a:cubicBezTo>
                  <a:pt x="985" y="1065"/>
                  <a:pt x="1001" y="1071"/>
                  <a:pt x="985" y="1129"/>
                </a:cubicBezTo>
                <a:cubicBezTo>
                  <a:pt x="969" y="1187"/>
                  <a:pt x="974" y="1186"/>
                  <a:pt x="886" y="1372"/>
                </a:cubicBezTo>
                <a:cubicBezTo>
                  <a:pt x="798" y="1558"/>
                  <a:pt x="566" y="2062"/>
                  <a:pt x="454" y="2243"/>
                </a:cubicBezTo>
                <a:cubicBezTo>
                  <a:pt x="342" y="2424"/>
                  <a:pt x="274" y="2409"/>
                  <a:pt x="212" y="2456"/>
                </a:cubicBezTo>
                <a:cubicBezTo>
                  <a:pt x="150" y="2503"/>
                  <a:pt x="118" y="2508"/>
                  <a:pt x="83" y="2524"/>
                </a:cubicBezTo>
                <a:cubicBezTo>
                  <a:pt x="48" y="2540"/>
                  <a:pt x="29" y="2547"/>
                  <a:pt x="0" y="2554"/>
                </a:cubicBezTo>
              </a:path>
            </a:pathLst>
          </a:custGeom>
          <a:noFill/>
          <a:ln w="57150" cap="rnd" cmpd="sng">
            <a:solidFill>
              <a:srgbClr val="FF3300"/>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9" name="Textfeld 8"/>
          <p:cNvSpPr txBox="1"/>
          <p:nvPr/>
        </p:nvSpPr>
        <p:spPr>
          <a:xfrm>
            <a:off x="6796613" y="6397109"/>
            <a:ext cx="2210862" cy="369332"/>
          </a:xfrm>
          <a:prstGeom prst="rect">
            <a:avLst/>
          </a:prstGeom>
          <a:noFill/>
        </p:spPr>
        <p:txBody>
          <a:bodyPr wrap="none" rtlCol="0">
            <a:spAutoFit/>
          </a:bodyPr>
          <a:lstStyle/>
          <a:p>
            <a:r>
              <a:rPr lang="de-DE" b="1" dirty="0" smtClean="0"/>
              <a:t>[Kaiser et al. 2010]</a:t>
            </a:r>
            <a:endParaRPr lang="de-DE" b="1" dirty="0"/>
          </a:p>
        </p:txBody>
      </p:sp>
    </p:spTree>
    <p:extLst>
      <p:ext uri="{BB962C8B-B14F-4D97-AF65-F5344CB8AC3E}">
        <p14:creationId xmlns:p14="http://schemas.microsoft.com/office/powerpoint/2010/main" val="5358574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a:extLst>
              <a:ext uri="{FF2B5EF4-FFF2-40B4-BE49-F238E27FC236}">
                <a16:creationId xmlns:a16="http://schemas.microsoft.com/office/drawing/2014/main" xmlns="" id="{8D88D9C8-A3B7-4550-A429-68CDAF27B647}"/>
              </a:ext>
            </a:extLst>
          </p:cNvPr>
          <p:cNvSpPr>
            <a:spLocks noGrp="1" noChangeArrowheads="1"/>
          </p:cNvSpPr>
          <p:nvPr>
            <p:ph type="title"/>
          </p:nvPr>
        </p:nvSpPr>
        <p:spPr/>
        <p:txBody>
          <a:bodyPr/>
          <a:lstStyle/>
          <a:p>
            <a:r>
              <a:rPr lang="de-DE" altLang="de-DE" sz="2000">
                <a:solidFill>
                  <a:schemeClr val="tx1"/>
                </a:solidFill>
              </a:rPr>
              <a:t>Increase of Hm0 &amp; Te due to set back (four polders)</a:t>
            </a:r>
          </a:p>
        </p:txBody>
      </p:sp>
      <p:sp>
        <p:nvSpPr>
          <p:cNvPr id="94211" name="Rectangle 3">
            <a:extLst>
              <a:ext uri="{FF2B5EF4-FFF2-40B4-BE49-F238E27FC236}">
                <a16:creationId xmlns:a16="http://schemas.microsoft.com/office/drawing/2014/main" xmlns="" id="{3407AEBB-2354-46ED-8500-CD6F7D6072F6}"/>
              </a:ext>
            </a:extLst>
          </p:cNvPr>
          <p:cNvSpPr>
            <a:spLocks noChangeArrowheads="1"/>
          </p:cNvSpPr>
          <p:nvPr/>
        </p:nvSpPr>
        <p:spPr bwMode="auto">
          <a:xfrm>
            <a:off x="7135813" y="1022350"/>
            <a:ext cx="847725" cy="26638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94212" name="Rectangle 4">
            <a:extLst>
              <a:ext uri="{FF2B5EF4-FFF2-40B4-BE49-F238E27FC236}">
                <a16:creationId xmlns:a16="http://schemas.microsoft.com/office/drawing/2014/main" xmlns="" id="{93B482BE-4699-4A35-AE2A-8A2D0C7C83E3}"/>
              </a:ext>
            </a:extLst>
          </p:cNvPr>
          <p:cNvSpPr>
            <a:spLocks noChangeArrowheads="1"/>
          </p:cNvSpPr>
          <p:nvPr/>
        </p:nvSpPr>
        <p:spPr bwMode="auto">
          <a:xfrm>
            <a:off x="8232775" y="4789488"/>
            <a:ext cx="207963" cy="1524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grpSp>
        <p:nvGrpSpPr>
          <p:cNvPr id="94213" name="Group 5">
            <a:extLst>
              <a:ext uri="{FF2B5EF4-FFF2-40B4-BE49-F238E27FC236}">
                <a16:creationId xmlns:a16="http://schemas.microsoft.com/office/drawing/2014/main" xmlns="" id="{76B507B0-F549-49F0-98A2-96B992B0C22C}"/>
              </a:ext>
            </a:extLst>
          </p:cNvPr>
          <p:cNvGrpSpPr>
            <a:grpSpLocks/>
          </p:cNvGrpSpPr>
          <p:nvPr/>
        </p:nvGrpSpPr>
        <p:grpSpPr bwMode="auto">
          <a:xfrm>
            <a:off x="1079500" y="1042988"/>
            <a:ext cx="7007225" cy="2879725"/>
            <a:chOff x="589" y="640"/>
            <a:chExt cx="4414" cy="1814"/>
          </a:xfrm>
        </p:grpSpPr>
        <p:pic>
          <p:nvPicPr>
            <p:cNvPr id="94214" name="Picture 6" descr="dyke_dark">
              <a:extLst>
                <a:ext uri="{FF2B5EF4-FFF2-40B4-BE49-F238E27FC236}">
                  <a16:creationId xmlns:a16="http://schemas.microsoft.com/office/drawing/2014/main" xmlns="" id="{84BCFE0D-4BD8-4D76-B811-ABD5199120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 y="640"/>
              <a:ext cx="4414" cy="1814"/>
            </a:xfrm>
            <a:prstGeom prst="rect">
              <a:avLst/>
            </a:prstGeom>
            <a:solidFill>
              <a:schemeClr val="bg1"/>
            </a:solidFill>
          </p:spPr>
        </p:pic>
        <p:sp>
          <p:nvSpPr>
            <p:cNvPr id="94215" name="Rectangle 7">
              <a:extLst>
                <a:ext uri="{FF2B5EF4-FFF2-40B4-BE49-F238E27FC236}">
                  <a16:creationId xmlns:a16="http://schemas.microsoft.com/office/drawing/2014/main" xmlns="" id="{15EA294F-66A5-4DDC-8C2C-976D2E027165}"/>
                </a:ext>
              </a:extLst>
            </p:cNvPr>
            <p:cNvSpPr>
              <a:spLocks noChangeAspect="1" noChangeArrowheads="1"/>
            </p:cNvSpPr>
            <p:nvPr/>
          </p:nvSpPr>
          <p:spPr bwMode="auto">
            <a:xfrm>
              <a:off x="4415" y="695"/>
              <a:ext cx="485" cy="157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grpSp>
      <p:grpSp>
        <p:nvGrpSpPr>
          <p:cNvPr id="94216" name="Group 8">
            <a:extLst>
              <a:ext uri="{FF2B5EF4-FFF2-40B4-BE49-F238E27FC236}">
                <a16:creationId xmlns:a16="http://schemas.microsoft.com/office/drawing/2014/main" xmlns="" id="{650C4A97-C79D-4767-8B3A-3E9DB3761CB0}"/>
              </a:ext>
            </a:extLst>
          </p:cNvPr>
          <p:cNvGrpSpPr>
            <a:grpSpLocks/>
          </p:cNvGrpSpPr>
          <p:nvPr/>
        </p:nvGrpSpPr>
        <p:grpSpPr bwMode="auto">
          <a:xfrm>
            <a:off x="1089025" y="1050925"/>
            <a:ext cx="6986588" cy="2870200"/>
            <a:chOff x="516" y="981"/>
            <a:chExt cx="4401" cy="1808"/>
          </a:xfrm>
        </p:grpSpPr>
        <p:grpSp>
          <p:nvGrpSpPr>
            <p:cNvPr id="94217" name="Group 9">
              <a:extLst>
                <a:ext uri="{FF2B5EF4-FFF2-40B4-BE49-F238E27FC236}">
                  <a16:creationId xmlns:a16="http://schemas.microsoft.com/office/drawing/2014/main" xmlns="" id="{B50ED927-7F0A-4546-B559-970B5B7D4782}"/>
                </a:ext>
              </a:extLst>
            </p:cNvPr>
            <p:cNvGrpSpPr>
              <a:grpSpLocks/>
            </p:cNvGrpSpPr>
            <p:nvPr/>
          </p:nvGrpSpPr>
          <p:grpSpPr bwMode="auto">
            <a:xfrm>
              <a:off x="516" y="981"/>
              <a:ext cx="4401" cy="1808"/>
              <a:chOff x="516" y="981"/>
              <a:chExt cx="4401" cy="1808"/>
            </a:xfrm>
          </p:grpSpPr>
          <p:grpSp>
            <p:nvGrpSpPr>
              <p:cNvPr id="94218" name="Group 10">
                <a:extLst>
                  <a:ext uri="{FF2B5EF4-FFF2-40B4-BE49-F238E27FC236}">
                    <a16:creationId xmlns:a16="http://schemas.microsoft.com/office/drawing/2014/main" xmlns="" id="{50A56FC2-8202-402D-8858-946BAEBE19E3}"/>
                  </a:ext>
                </a:extLst>
              </p:cNvPr>
              <p:cNvGrpSpPr>
                <a:grpSpLocks/>
              </p:cNvGrpSpPr>
              <p:nvPr/>
            </p:nvGrpSpPr>
            <p:grpSpPr bwMode="auto">
              <a:xfrm>
                <a:off x="516" y="981"/>
                <a:ext cx="4401" cy="1808"/>
                <a:chOff x="633" y="912"/>
                <a:chExt cx="4401" cy="1808"/>
              </a:xfrm>
            </p:grpSpPr>
            <p:pic>
              <p:nvPicPr>
                <p:cNvPr id="94219" name="Picture 11" descr="hs">
                  <a:extLst>
                    <a:ext uri="{FF2B5EF4-FFF2-40B4-BE49-F238E27FC236}">
                      <a16:creationId xmlns:a16="http://schemas.microsoft.com/office/drawing/2014/main" xmlns="" id="{816D5D7D-3C36-4226-A740-0C0449D2B3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 y="912"/>
                  <a:ext cx="4401" cy="1808"/>
                </a:xfrm>
                <a:prstGeom prst="rect">
                  <a:avLst/>
                </a:prstGeom>
                <a:noFill/>
                <a:extLst>
                  <a:ext uri="{909E8E84-426E-40DD-AFC4-6F175D3DCCD1}">
                    <a14:hiddenFill xmlns:a14="http://schemas.microsoft.com/office/drawing/2010/main">
                      <a:solidFill>
                        <a:srgbClr val="FFFFFF"/>
                      </a:solidFill>
                    </a14:hiddenFill>
                  </a:ext>
                </a:extLst>
              </p:spPr>
            </p:pic>
            <p:pic>
              <p:nvPicPr>
                <p:cNvPr id="94220" name="Picture 12" descr="dyke-transp">
                  <a:extLst>
                    <a:ext uri="{FF2B5EF4-FFF2-40B4-BE49-F238E27FC236}">
                      <a16:creationId xmlns:a16="http://schemas.microsoft.com/office/drawing/2014/main" xmlns="" id="{67ECB7FC-0344-4263-B423-9E2E4BFCB642}"/>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r="13522"/>
                <a:stretch>
                  <a:fillRect/>
                </a:stretch>
              </p:blipFill>
              <p:spPr bwMode="auto">
                <a:xfrm>
                  <a:off x="633" y="912"/>
                  <a:ext cx="3806" cy="180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4221" name="Group 13">
                <a:extLst>
                  <a:ext uri="{FF2B5EF4-FFF2-40B4-BE49-F238E27FC236}">
                    <a16:creationId xmlns:a16="http://schemas.microsoft.com/office/drawing/2014/main" xmlns="" id="{AB413B07-5E5F-4138-B1EC-B6F7AF3AE103}"/>
                  </a:ext>
                </a:extLst>
              </p:cNvPr>
              <p:cNvGrpSpPr>
                <a:grpSpLocks noChangeAspect="1"/>
              </p:cNvGrpSpPr>
              <p:nvPr/>
            </p:nvGrpSpPr>
            <p:grpSpPr bwMode="auto">
              <a:xfrm>
                <a:off x="4230" y="1029"/>
                <a:ext cx="523" cy="1571"/>
                <a:chOff x="4558" y="808"/>
                <a:chExt cx="590" cy="1773"/>
              </a:xfrm>
            </p:grpSpPr>
            <p:sp>
              <p:nvSpPr>
                <p:cNvPr id="94222" name="Rectangle 14">
                  <a:extLst>
                    <a:ext uri="{FF2B5EF4-FFF2-40B4-BE49-F238E27FC236}">
                      <a16:creationId xmlns:a16="http://schemas.microsoft.com/office/drawing/2014/main" xmlns="" id="{AEF5D4E2-4ED5-4DB8-979B-78F79E838B97}"/>
                    </a:ext>
                  </a:extLst>
                </p:cNvPr>
                <p:cNvSpPr>
                  <a:spLocks noChangeAspect="1" noChangeArrowheads="1"/>
                </p:cNvSpPr>
                <p:nvPr/>
              </p:nvSpPr>
              <p:spPr bwMode="auto">
                <a:xfrm>
                  <a:off x="4558" y="808"/>
                  <a:ext cx="227" cy="9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pic>
              <p:nvPicPr>
                <p:cNvPr id="94223" name="Picture 15" descr="hs">
                  <a:extLst>
                    <a:ext uri="{FF2B5EF4-FFF2-40B4-BE49-F238E27FC236}">
                      <a16:creationId xmlns:a16="http://schemas.microsoft.com/office/drawing/2014/main" xmlns="" id="{23E9DD8F-CF91-4BE0-895F-B5593560FD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90332" t="4494" b="10432"/>
                <a:stretch>
                  <a:fillRect/>
                </a:stretch>
              </p:blipFill>
              <p:spPr bwMode="auto">
                <a:xfrm>
                  <a:off x="4669" y="846"/>
                  <a:ext cx="479" cy="1735"/>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94224" name="Text Box 16">
              <a:extLst>
                <a:ext uri="{FF2B5EF4-FFF2-40B4-BE49-F238E27FC236}">
                  <a16:creationId xmlns:a16="http://schemas.microsoft.com/office/drawing/2014/main" xmlns="" id="{D4F5D6D0-E881-42F5-BB4A-25E1EFB5F283}"/>
                </a:ext>
              </a:extLst>
            </p:cNvPr>
            <p:cNvSpPr txBox="1">
              <a:spLocks noChangeAspect="1" noChangeArrowheads="1"/>
            </p:cNvSpPr>
            <p:nvPr/>
          </p:nvSpPr>
          <p:spPr bwMode="auto">
            <a:xfrm rot="16200000">
              <a:off x="4251" y="1843"/>
              <a:ext cx="535"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lang="de-DE" altLang="de-DE" sz="1000"/>
                <a:t>H</a:t>
              </a:r>
              <a:r>
                <a:rPr lang="de-DE" altLang="de-DE" sz="1000" baseline="-25000"/>
                <a:t>m0</a:t>
              </a:r>
              <a:r>
                <a:rPr lang="de-DE" altLang="de-DE" sz="1000"/>
                <a:t> [cm]</a:t>
              </a:r>
            </a:p>
          </p:txBody>
        </p:sp>
      </p:grpSp>
      <p:grpSp>
        <p:nvGrpSpPr>
          <p:cNvPr id="94225" name="Group 17">
            <a:extLst>
              <a:ext uri="{FF2B5EF4-FFF2-40B4-BE49-F238E27FC236}">
                <a16:creationId xmlns:a16="http://schemas.microsoft.com/office/drawing/2014/main" xmlns="" id="{62C11B4A-4D24-495A-9943-71AB5A0F6333}"/>
              </a:ext>
            </a:extLst>
          </p:cNvPr>
          <p:cNvGrpSpPr>
            <a:grpSpLocks/>
          </p:cNvGrpSpPr>
          <p:nvPr/>
        </p:nvGrpSpPr>
        <p:grpSpPr bwMode="auto">
          <a:xfrm>
            <a:off x="1074738" y="1042988"/>
            <a:ext cx="7021512" cy="2879725"/>
            <a:chOff x="601" y="655"/>
            <a:chExt cx="4423" cy="1814"/>
          </a:xfrm>
        </p:grpSpPr>
        <p:grpSp>
          <p:nvGrpSpPr>
            <p:cNvPr id="94226" name="Group 18">
              <a:extLst>
                <a:ext uri="{FF2B5EF4-FFF2-40B4-BE49-F238E27FC236}">
                  <a16:creationId xmlns:a16="http://schemas.microsoft.com/office/drawing/2014/main" xmlns="" id="{56098EFD-A5B2-4194-9CAC-F6334DA0793B}"/>
                </a:ext>
              </a:extLst>
            </p:cNvPr>
            <p:cNvGrpSpPr>
              <a:grpSpLocks noChangeAspect="1"/>
            </p:cNvGrpSpPr>
            <p:nvPr/>
          </p:nvGrpSpPr>
          <p:grpSpPr bwMode="auto">
            <a:xfrm>
              <a:off x="601" y="655"/>
              <a:ext cx="4423" cy="1814"/>
              <a:chOff x="204" y="1298"/>
              <a:chExt cx="4965" cy="2040"/>
            </a:xfrm>
          </p:grpSpPr>
          <p:grpSp>
            <p:nvGrpSpPr>
              <p:cNvPr id="94227" name="Group 19">
                <a:extLst>
                  <a:ext uri="{FF2B5EF4-FFF2-40B4-BE49-F238E27FC236}">
                    <a16:creationId xmlns:a16="http://schemas.microsoft.com/office/drawing/2014/main" xmlns="" id="{E50A24AA-563E-4CB8-921B-332477AE4963}"/>
                  </a:ext>
                </a:extLst>
              </p:cNvPr>
              <p:cNvGrpSpPr>
                <a:grpSpLocks noChangeAspect="1"/>
              </p:cNvGrpSpPr>
              <p:nvPr/>
            </p:nvGrpSpPr>
            <p:grpSpPr bwMode="auto">
              <a:xfrm>
                <a:off x="204" y="1298"/>
                <a:ext cx="4965" cy="2040"/>
                <a:chOff x="1338" y="482"/>
                <a:chExt cx="4965" cy="2040"/>
              </a:xfrm>
            </p:grpSpPr>
            <p:grpSp>
              <p:nvGrpSpPr>
                <p:cNvPr id="94228" name="Group 20">
                  <a:extLst>
                    <a:ext uri="{FF2B5EF4-FFF2-40B4-BE49-F238E27FC236}">
                      <a16:creationId xmlns:a16="http://schemas.microsoft.com/office/drawing/2014/main" xmlns="" id="{8B221074-CAD5-45A7-89CD-F5CD4026C89E}"/>
                    </a:ext>
                  </a:extLst>
                </p:cNvPr>
                <p:cNvGrpSpPr>
                  <a:grpSpLocks noChangeAspect="1"/>
                </p:cNvGrpSpPr>
                <p:nvPr/>
              </p:nvGrpSpPr>
              <p:grpSpPr bwMode="auto">
                <a:xfrm>
                  <a:off x="1338" y="482"/>
                  <a:ext cx="4965" cy="1943"/>
                  <a:chOff x="521" y="890"/>
                  <a:chExt cx="4965" cy="1943"/>
                </a:xfrm>
              </p:grpSpPr>
              <p:pic>
                <p:nvPicPr>
                  <p:cNvPr id="94229" name="Picture 21" descr="retreat_te">
                    <a:extLst>
                      <a:ext uri="{FF2B5EF4-FFF2-40B4-BE49-F238E27FC236}">
                        <a16:creationId xmlns:a16="http://schemas.microsoft.com/office/drawing/2014/main" xmlns="" id="{E91CEDE4-F21C-4C6F-BF95-59382B94476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b="4735"/>
                  <a:stretch>
                    <a:fillRect/>
                  </a:stretch>
                </p:blipFill>
                <p:spPr bwMode="auto">
                  <a:xfrm>
                    <a:off x="521" y="890"/>
                    <a:ext cx="4965" cy="19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4230" name="Picture 22" descr="retreat_te">
                    <a:extLst>
                      <a:ext uri="{FF2B5EF4-FFF2-40B4-BE49-F238E27FC236}">
                        <a16:creationId xmlns:a16="http://schemas.microsoft.com/office/drawing/2014/main" xmlns="" id="{B93D865D-D85A-4DAD-8AC5-5FFD3E0D26C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90366" b="10432"/>
                  <a:stretch>
                    <a:fillRect/>
                  </a:stretch>
                </p:blipFill>
                <p:spPr bwMode="auto">
                  <a:xfrm>
                    <a:off x="4806" y="890"/>
                    <a:ext cx="478" cy="1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94231" name="Picture 23" descr="dyke-transp">
                  <a:extLst>
                    <a:ext uri="{FF2B5EF4-FFF2-40B4-BE49-F238E27FC236}">
                      <a16:creationId xmlns:a16="http://schemas.microsoft.com/office/drawing/2014/main" xmlns="" id="{FF045D5C-2B86-4E89-89D3-9ACAAFFA8F7C}"/>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r="13489"/>
                <a:stretch>
                  <a:fillRect/>
                </a:stretch>
              </p:blipFill>
              <p:spPr bwMode="auto">
                <a:xfrm>
                  <a:off x="1340" y="482"/>
                  <a:ext cx="4296" cy="2040"/>
                </a:xfrm>
                <a:prstGeom prst="rect">
                  <a:avLst/>
                </a:prstGeom>
                <a:noFill/>
                <a:extLst>
                  <a:ext uri="{909E8E84-426E-40DD-AFC4-6F175D3DCCD1}">
                    <a14:hiddenFill xmlns:a14="http://schemas.microsoft.com/office/drawing/2010/main">
                      <a:solidFill>
                        <a:srgbClr val="FFFFFF"/>
                      </a:solidFill>
                    </a14:hiddenFill>
                  </a:ext>
                </a:extLst>
              </p:spPr>
            </p:pic>
          </p:grpSp>
          <p:sp>
            <p:nvSpPr>
              <p:cNvPr id="94232" name="Rectangle 24">
                <a:extLst>
                  <a:ext uri="{FF2B5EF4-FFF2-40B4-BE49-F238E27FC236}">
                    <a16:creationId xmlns:a16="http://schemas.microsoft.com/office/drawing/2014/main" xmlns="" id="{6F70B6C3-1B6F-4472-B04D-6DB9583EAC2A}"/>
                  </a:ext>
                </a:extLst>
              </p:cNvPr>
              <p:cNvSpPr>
                <a:spLocks noChangeAspect="1" noChangeArrowheads="1"/>
              </p:cNvSpPr>
              <p:nvPr/>
            </p:nvSpPr>
            <p:spPr bwMode="auto">
              <a:xfrm>
                <a:off x="4311" y="1310"/>
                <a:ext cx="181" cy="13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grpSp>
        <p:sp>
          <p:nvSpPr>
            <p:cNvPr id="94233" name="Text Box 25">
              <a:extLst>
                <a:ext uri="{FF2B5EF4-FFF2-40B4-BE49-F238E27FC236}">
                  <a16:creationId xmlns:a16="http://schemas.microsoft.com/office/drawing/2014/main" xmlns="" id="{B1D41234-EFF8-49BF-B2A4-BE0EE2721E63}"/>
                </a:ext>
              </a:extLst>
            </p:cNvPr>
            <p:cNvSpPr txBox="1">
              <a:spLocks noChangeArrowheads="1"/>
            </p:cNvSpPr>
            <p:nvPr/>
          </p:nvSpPr>
          <p:spPr bwMode="auto">
            <a:xfrm rot="16200000">
              <a:off x="4363" y="1419"/>
              <a:ext cx="535"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lang="de-DE" altLang="de-DE" sz="1000"/>
                <a:t>T</a:t>
              </a:r>
              <a:r>
                <a:rPr lang="de-DE" altLang="de-DE" sz="1000" baseline="-25000"/>
                <a:t>e</a:t>
              </a:r>
              <a:r>
                <a:rPr lang="de-DE" altLang="de-DE" sz="1000"/>
                <a:t> [s]</a:t>
              </a:r>
            </a:p>
          </p:txBody>
        </p:sp>
      </p:grpSp>
      <p:grpSp>
        <p:nvGrpSpPr>
          <p:cNvPr id="94234" name="Group 26">
            <a:extLst>
              <a:ext uri="{FF2B5EF4-FFF2-40B4-BE49-F238E27FC236}">
                <a16:creationId xmlns:a16="http://schemas.microsoft.com/office/drawing/2014/main" xmlns="" id="{ECB9705A-0596-4F7B-8712-5BE32AD01D0A}"/>
              </a:ext>
            </a:extLst>
          </p:cNvPr>
          <p:cNvGrpSpPr>
            <a:grpSpLocks/>
          </p:cNvGrpSpPr>
          <p:nvPr/>
        </p:nvGrpSpPr>
        <p:grpSpPr bwMode="auto">
          <a:xfrm>
            <a:off x="1543050" y="1379538"/>
            <a:ext cx="3498850" cy="2649537"/>
            <a:chOff x="956" y="989"/>
            <a:chExt cx="2204" cy="1669"/>
          </a:xfrm>
        </p:grpSpPr>
        <p:sp>
          <p:nvSpPr>
            <p:cNvPr id="94235" name="Text Box 27">
              <a:extLst>
                <a:ext uri="{FF2B5EF4-FFF2-40B4-BE49-F238E27FC236}">
                  <a16:creationId xmlns:a16="http://schemas.microsoft.com/office/drawing/2014/main" xmlns="" id="{41AFBFB5-6909-48E3-B463-E1BA095AC781}"/>
                </a:ext>
              </a:extLst>
            </p:cNvPr>
            <p:cNvSpPr txBox="1">
              <a:spLocks noChangeArrowheads="1"/>
            </p:cNvSpPr>
            <p:nvPr/>
          </p:nvSpPr>
          <p:spPr bwMode="auto">
            <a:xfrm rot="16200000">
              <a:off x="398" y="1547"/>
              <a:ext cx="1270"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de-DE" altLang="de-DE" sz="1000"/>
                <a:t>Height above German datum [m]</a:t>
              </a:r>
            </a:p>
          </p:txBody>
        </p:sp>
        <p:sp>
          <p:nvSpPr>
            <p:cNvPr id="94236" name="Text Box 28">
              <a:extLst>
                <a:ext uri="{FF2B5EF4-FFF2-40B4-BE49-F238E27FC236}">
                  <a16:creationId xmlns:a16="http://schemas.microsoft.com/office/drawing/2014/main" xmlns="" id="{257EB1A5-992E-47D2-B470-3BE76A288BB4}"/>
                </a:ext>
              </a:extLst>
            </p:cNvPr>
            <p:cNvSpPr txBox="1">
              <a:spLocks noChangeArrowheads="1"/>
            </p:cNvSpPr>
            <p:nvPr/>
          </p:nvSpPr>
          <p:spPr bwMode="auto">
            <a:xfrm>
              <a:off x="2601" y="2504"/>
              <a:ext cx="559"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de-DE" altLang="de-DE" sz="1000"/>
                <a:t>Distance [m]</a:t>
              </a:r>
            </a:p>
          </p:txBody>
        </p:sp>
      </p:grpSp>
      <p:sp>
        <p:nvSpPr>
          <p:cNvPr id="94237" name="Rectangle 29">
            <a:extLst>
              <a:ext uri="{FF2B5EF4-FFF2-40B4-BE49-F238E27FC236}">
                <a16:creationId xmlns:a16="http://schemas.microsoft.com/office/drawing/2014/main" xmlns="" id="{8A2386AF-C7B7-4FE6-B6B3-F61B64C5FDE6}"/>
              </a:ext>
            </a:extLst>
          </p:cNvPr>
          <p:cNvSpPr>
            <a:spLocks noChangeArrowheads="1"/>
          </p:cNvSpPr>
          <p:nvPr/>
        </p:nvSpPr>
        <p:spPr bwMode="auto">
          <a:xfrm>
            <a:off x="1997075" y="1265238"/>
            <a:ext cx="5146675" cy="2339975"/>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94238" name="Freeform 30">
            <a:extLst>
              <a:ext uri="{FF2B5EF4-FFF2-40B4-BE49-F238E27FC236}">
                <a16:creationId xmlns:a16="http://schemas.microsoft.com/office/drawing/2014/main" xmlns="" id="{1BD1A242-D946-4FB2-9ECE-818887DF204C}"/>
              </a:ext>
            </a:extLst>
          </p:cNvPr>
          <p:cNvSpPr>
            <a:spLocks/>
          </p:cNvSpPr>
          <p:nvPr/>
        </p:nvSpPr>
        <p:spPr bwMode="auto">
          <a:xfrm>
            <a:off x="7038975" y="1420813"/>
            <a:ext cx="85725" cy="1789112"/>
          </a:xfrm>
          <a:custGeom>
            <a:avLst/>
            <a:gdLst>
              <a:gd name="T0" fmla="*/ 0 w 54"/>
              <a:gd name="T1" fmla="*/ 1127 h 1127"/>
              <a:gd name="T2" fmla="*/ 24 w 54"/>
              <a:gd name="T3" fmla="*/ 5 h 1127"/>
              <a:gd name="T4" fmla="*/ 54 w 54"/>
              <a:gd name="T5" fmla="*/ 1097 h 1127"/>
            </a:gdLst>
            <a:ahLst/>
            <a:cxnLst>
              <a:cxn ang="0">
                <a:pos x="T0" y="T1"/>
              </a:cxn>
              <a:cxn ang="0">
                <a:pos x="T2" y="T3"/>
              </a:cxn>
              <a:cxn ang="0">
                <a:pos x="T4" y="T5"/>
              </a:cxn>
            </a:cxnLst>
            <a:rect l="0" t="0" r="r" b="b"/>
            <a:pathLst>
              <a:path w="54" h="1127">
                <a:moveTo>
                  <a:pt x="0" y="1127"/>
                </a:moveTo>
                <a:cubicBezTo>
                  <a:pt x="7" y="568"/>
                  <a:pt x="15" y="10"/>
                  <a:pt x="24" y="5"/>
                </a:cubicBezTo>
                <a:cubicBezTo>
                  <a:pt x="33" y="0"/>
                  <a:pt x="43" y="548"/>
                  <a:pt x="54" y="1097"/>
                </a:cubicBezTo>
              </a:path>
            </a:pathLst>
          </a:custGeom>
          <a:noFill/>
          <a:ln w="158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grpSp>
        <p:nvGrpSpPr>
          <p:cNvPr id="94239" name="Group 31">
            <a:extLst>
              <a:ext uri="{FF2B5EF4-FFF2-40B4-BE49-F238E27FC236}">
                <a16:creationId xmlns:a16="http://schemas.microsoft.com/office/drawing/2014/main" xmlns="" id="{278A45EE-7FAF-4D2E-97ED-8E0D93E7D5D3}"/>
              </a:ext>
            </a:extLst>
          </p:cNvPr>
          <p:cNvGrpSpPr>
            <a:grpSpLocks/>
          </p:cNvGrpSpPr>
          <p:nvPr/>
        </p:nvGrpSpPr>
        <p:grpSpPr bwMode="auto">
          <a:xfrm>
            <a:off x="7712075" y="1736725"/>
            <a:ext cx="1385888" cy="304800"/>
            <a:chOff x="4808" y="1427"/>
            <a:chExt cx="873" cy="192"/>
          </a:xfrm>
        </p:grpSpPr>
        <p:sp>
          <p:nvSpPr>
            <p:cNvPr id="94240" name="Line 32">
              <a:extLst>
                <a:ext uri="{FF2B5EF4-FFF2-40B4-BE49-F238E27FC236}">
                  <a16:creationId xmlns:a16="http://schemas.microsoft.com/office/drawing/2014/main" xmlns="" id="{980C83FD-7BCF-45C4-BC10-A526FD859564}"/>
                </a:ext>
              </a:extLst>
            </p:cNvPr>
            <p:cNvSpPr>
              <a:spLocks noChangeShapeType="1"/>
            </p:cNvSpPr>
            <p:nvPr/>
          </p:nvSpPr>
          <p:spPr bwMode="auto">
            <a:xfrm>
              <a:off x="4808" y="1548"/>
              <a:ext cx="136" cy="0"/>
            </a:xfrm>
            <a:prstGeom prst="line">
              <a:avLst/>
            </a:prstGeom>
            <a:noFill/>
            <a:ln w="222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94241" name="Text Box 33">
              <a:extLst>
                <a:ext uri="{FF2B5EF4-FFF2-40B4-BE49-F238E27FC236}">
                  <a16:creationId xmlns:a16="http://schemas.microsoft.com/office/drawing/2014/main" xmlns="" id="{444D2931-451F-4AC8-8C0B-4C8D1A887818}"/>
                </a:ext>
              </a:extLst>
            </p:cNvPr>
            <p:cNvSpPr txBox="1">
              <a:spLocks noChangeArrowheads="1"/>
            </p:cNvSpPr>
            <p:nvPr/>
          </p:nvSpPr>
          <p:spPr bwMode="auto">
            <a:xfrm>
              <a:off x="4921" y="1427"/>
              <a:ext cx="760"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pPr>
              <a:r>
                <a:rPr lang="de-DE" altLang="de-DE" sz="1400" b="1"/>
                <a:t>Topography</a:t>
              </a:r>
            </a:p>
          </p:txBody>
        </p:sp>
      </p:grpSp>
      <p:grpSp>
        <p:nvGrpSpPr>
          <p:cNvPr id="94242" name="Group 34">
            <a:extLst>
              <a:ext uri="{FF2B5EF4-FFF2-40B4-BE49-F238E27FC236}">
                <a16:creationId xmlns:a16="http://schemas.microsoft.com/office/drawing/2014/main" xmlns="" id="{BDEE7B9E-BD5D-40FA-A374-9AA75195E9EA}"/>
              </a:ext>
            </a:extLst>
          </p:cNvPr>
          <p:cNvGrpSpPr>
            <a:grpSpLocks/>
          </p:cNvGrpSpPr>
          <p:nvPr/>
        </p:nvGrpSpPr>
        <p:grpSpPr bwMode="auto">
          <a:xfrm>
            <a:off x="7702550" y="2087563"/>
            <a:ext cx="728663" cy="304800"/>
            <a:chOff x="4808" y="1619"/>
            <a:chExt cx="459" cy="192"/>
          </a:xfrm>
        </p:grpSpPr>
        <p:sp>
          <p:nvSpPr>
            <p:cNvPr id="94243" name="Line 35">
              <a:extLst>
                <a:ext uri="{FF2B5EF4-FFF2-40B4-BE49-F238E27FC236}">
                  <a16:creationId xmlns:a16="http://schemas.microsoft.com/office/drawing/2014/main" xmlns="" id="{04BDA1DE-0368-4858-880A-30D4ED1F712C}"/>
                </a:ext>
              </a:extLst>
            </p:cNvPr>
            <p:cNvSpPr>
              <a:spLocks noChangeShapeType="1"/>
            </p:cNvSpPr>
            <p:nvPr/>
          </p:nvSpPr>
          <p:spPr bwMode="auto">
            <a:xfrm>
              <a:off x="4808" y="1706"/>
              <a:ext cx="136" cy="0"/>
            </a:xfrm>
            <a:prstGeom prst="line">
              <a:avLst/>
            </a:prstGeom>
            <a:noFill/>
            <a:ln w="22225">
              <a:solidFill>
                <a:srgbClr val="008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94244" name="Text Box 36">
              <a:extLst>
                <a:ext uri="{FF2B5EF4-FFF2-40B4-BE49-F238E27FC236}">
                  <a16:creationId xmlns:a16="http://schemas.microsoft.com/office/drawing/2014/main" xmlns="" id="{B82311C1-1D9A-46F2-8362-4C3F46EFEF09}"/>
                </a:ext>
              </a:extLst>
            </p:cNvPr>
            <p:cNvSpPr txBox="1">
              <a:spLocks noChangeArrowheads="1"/>
            </p:cNvSpPr>
            <p:nvPr/>
          </p:nvSpPr>
          <p:spPr bwMode="auto">
            <a:xfrm>
              <a:off x="4927" y="1619"/>
              <a:ext cx="340"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lang="de-DE" altLang="de-DE" sz="1400" b="1"/>
                <a:t>H</a:t>
              </a:r>
              <a:r>
                <a:rPr lang="de-DE" altLang="de-DE" sz="1400" b="1" baseline="-25000"/>
                <a:t>m0</a:t>
              </a:r>
            </a:p>
          </p:txBody>
        </p:sp>
      </p:grpSp>
      <p:grpSp>
        <p:nvGrpSpPr>
          <p:cNvPr id="94245" name="Group 37">
            <a:extLst>
              <a:ext uri="{FF2B5EF4-FFF2-40B4-BE49-F238E27FC236}">
                <a16:creationId xmlns:a16="http://schemas.microsoft.com/office/drawing/2014/main" xmlns="" id="{EEF62A2C-6FEB-44EA-9F32-16D79E90ABB3}"/>
              </a:ext>
            </a:extLst>
          </p:cNvPr>
          <p:cNvGrpSpPr>
            <a:grpSpLocks/>
          </p:cNvGrpSpPr>
          <p:nvPr/>
        </p:nvGrpSpPr>
        <p:grpSpPr bwMode="auto">
          <a:xfrm>
            <a:off x="7700963" y="2405063"/>
            <a:ext cx="1017587" cy="304800"/>
            <a:chOff x="4851" y="1515"/>
            <a:chExt cx="641" cy="192"/>
          </a:xfrm>
        </p:grpSpPr>
        <p:sp>
          <p:nvSpPr>
            <p:cNvPr id="94246" name="Line 38">
              <a:extLst>
                <a:ext uri="{FF2B5EF4-FFF2-40B4-BE49-F238E27FC236}">
                  <a16:creationId xmlns:a16="http://schemas.microsoft.com/office/drawing/2014/main" xmlns="" id="{B905F4B6-CB40-4CE6-B701-8DA374C608D8}"/>
                </a:ext>
              </a:extLst>
            </p:cNvPr>
            <p:cNvSpPr>
              <a:spLocks noChangeShapeType="1"/>
            </p:cNvSpPr>
            <p:nvPr/>
          </p:nvSpPr>
          <p:spPr bwMode="auto">
            <a:xfrm>
              <a:off x="4851" y="1578"/>
              <a:ext cx="136" cy="1"/>
            </a:xfrm>
            <a:prstGeom prst="line">
              <a:avLst/>
            </a:prstGeom>
            <a:noFill/>
            <a:ln w="222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94247" name="Text Box 39">
              <a:extLst>
                <a:ext uri="{FF2B5EF4-FFF2-40B4-BE49-F238E27FC236}">
                  <a16:creationId xmlns:a16="http://schemas.microsoft.com/office/drawing/2014/main" xmlns="" id="{80ABA504-26B1-46B8-95D1-505D5B89B401}"/>
                </a:ext>
              </a:extLst>
            </p:cNvPr>
            <p:cNvSpPr txBox="1">
              <a:spLocks noChangeArrowheads="1"/>
            </p:cNvSpPr>
            <p:nvPr/>
          </p:nvSpPr>
          <p:spPr bwMode="auto">
            <a:xfrm>
              <a:off x="4972" y="1515"/>
              <a:ext cx="520"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lang="de-DE" altLang="de-DE" sz="1400" b="1"/>
                <a:t>T</a:t>
              </a:r>
              <a:r>
                <a:rPr lang="de-DE" altLang="de-DE" sz="1400" b="1" baseline="-25000"/>
                <a:t>e</a:t>
              </a:r>
            </a:p>
          </p:txBody>
        </p:sp>
      </p:grpSp>
      <p:sp>
        <p:nvSpPr>
          <p:cNvPr id="94248" name="Rectangle 40">
            <a:extLst>
              <a:ext uri="{FF2B5EF4-FFF2-40B4-BE49-F238E27FC236}">
                <a16:creationId xmlns:a16="http://schemas.microsoft.com/office/drawing/2014/main" xmlns="" id="{3EB7AC01-1642-4787-B6A9-14E5C1801C98}"/>
              </a:ext>
            </a:extLst>
          </p:cNvPr>
          <p:cNvSpPr>
            <a:spLocks noChangeArrowheads="1"/>
          </p:cNvSpPr>
          <p:nvPr/>
        </p:nvSpPr>
        <p:spPr bwMode="auto">
          <a:xfrm>
            <a:off x="657225" y="3786188"/>
            <a:ext cx="638175" cy="784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grpSp>
        <p:nvGrpSpPr>
          <p:cNvPr id="94249" name="Group 41">
            <a:extLst>
              <a:ext uri="{FF2B5EF4-FFF2-40B4-BE49-F238E27FC236}">
                <a16:creationId xmlns:a16="http://schemas.microsoft.com/office/drawing/2014/main" xmlns="" id="{8FFD000B-A46D-4079-882A-27FB770AE82A}"/>
              </a:ext>
            </a:extLst>
          </p:cNvPr>
          <p:cNvGrpSpPr>
            <a:grpSpLocks/>
          </p:cNvGrpSpPr>
          <p:nvPr/>
        </p:nvGrpSpPr>
        <p:grpSpPr bwMode="auto">
          <a:xfrm>
            <a:off x="1098550" y="3884613"/>
            <a:ext cx="6919913" cy="2490787"/>
            <a:chOff x="1244" y="2807"/>
            <a:chExt cx="3271" cy="1009"/>
          </a:xfrm>
        </p:grpSpPr>
        <p:grpSp>
          <p:nvGrpSpPr>
            <p:cNvPr id="94250" name="Group 42">
              <a:extLst>
                <a:ext uri="{FF2B5EF4-FFF2-40B4-BE49-F238E27FC236}">
                  <a16:creationId xmlns:a16="http://schemas.microsoft.com/office/drawing/2014/main" xmlns="" id="{120ACAA2-ECD0-4618-BED4-9F2D4E067443}"/>
                </a:ext>
              </a:extLst>
            </p:cNvPr>
            <p:cNvGrpSpPr>
              <a:grpSpLocks/>
            </p:cNvGrpSpPr>
            <p:nvPr/>
          </p:nvGrpSpPr>
          <p:grpSpPr bwMode="auto">
            <a:xfrm>
              <a:off x="1244" y="2807"/>
              <a:ext cx="3271" cy="1009"/>
              <a:chOff x="1334" y="2807"/>
              <a:chExt cx="3271" cy="1009"/>
            </a:xfrm>
          </p:grpSpPr>
          <p:grpSp>
            <p:nvGrpSpPr>
              <p:cNvPr id="94251" name="Group 43">
                <a:extLst>
                  <a:ext uri="{FF2B5EF4-FFF2-40B4-BE49-F238E27FC236}">
                    <a16:creationId xmlns:a16="http://schemas.microsoft.com/office/drawing/2014/main" xmlns="" id="{D64F1701-BEA5-4146-9F34-D13794F759A2}"/>
                  </a:ext>
                </a:extLst>
              </p:cNvPr>
              <p:cNvGrpSpPr>
                <a:grpSpLocks/>
              </p:cNvGrpSpPr>
              <p:nvPr/>
            </p:nvGrpSpPr>
            <p:grpSpPr bwMode="auto">
              <a:xfrm>
                <a:off x="1334" y="2807"/>
                <a:ext cx="3271" cy="1009"/>
                <a:chOff x="516" y="981"/>
                <a:chExt cx="4401" cy="1808"/>
              </a:xfrm>
            </p:grpSpPr>
            <p:grpSp>
              <p:nvGrpSpPr>
                <p:cNvPr id="94252" name="Group 44">
                  <a:extLst>
                    <a:ext uri="{FF2B5EF4-FFF2-40B4-BE49-F238E27FC236}">
                      <a16:creationId xmlns:a16="http://schemas.microsoft.com/office/drawing/2014/main" xmlns="" id="{5B88A12C-CFA0-409A-B1FF-26203F255A90}"/>
                    </a:ext>
                  </a:extLst>
                </p:cNvPr>
                <p:cNvGrpSpPr>
                  <a:grpSpLocks/>
                </p:cNvGrpSpPr>
                <p:nvPr/>
              </p:nvGrpSpPr>
              <p:grpSpPr bwMode="auto">
                <a:xfrm>
                  <a:off x="516" y="981"/>
                  <a:ext cx="4401" cy="1808"/>
                  <a:chOff x="633" y="912"/>
                  <a:chExt cx="4401" cy="1808"/>
                </a:xfrm>
              </p:grpSpPr>
              <p:pic>
                <p:nvPicPr>
                  <p:cNvPr id="94253" name="Picture 45" descr="hs">
                    <a:extLst>
                      <a:ext uri="{FF2B5EF4-FFF2-40B4-BE49-F238E27FC236}">
                        <a16:creationId xmlns:a16="http://schemas.microsoft.com/office/drawing/2014/main" xmlns="" id="{37AF0DFF-620F-473F-B372-C19AA6F2A9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 y="912"/>
                    <a:ext cx="4401" cy="1808"/>
                  </a:xfrm>
                  <a:prstGeom prst="rect">
                    <a:avLst/>
                  </a:prstGeom>
                  <a:noFill/>
                  <a:extLst>
                    <a:ext uri="{909E8E84-426E-40DD-AFC4-6F175D3DCCD1}">
                      <a14:hiddenFill xmlns:a14="http://schemas.microsoft.com/office/drawing/2010/main">
                        <a:solidFill>
                          <a:srgbClr val="FFFFFF"/>
                        </a:solidFill>
                      </a14:hiddenFill>
                    </a:ext>
                  </a:extLst>
                </p:spPr>
              </p:pic>
              <p:pic>
                <p:nvPicPr>
                  <p:cNvPr id="94254" name="Picture 46" descr="dyke-transp">
                    <a:extLst>
                      <a:ext uri="{FF2B5EF4-FFF2-40B4-BE49-F238E27FC236}">
                        <a16:creationId xmlns:a16="http://schemas.microsoft.com/office/drawing/2014/main" xmlns="" id="{95DAFA2D-8F54-4E9B-B6F6-25DC5359FBF4}"/>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r="13522"/>
                  <a:stretch>
                    <a:fillRect/>
                  </a:stretch>
                </p:blipFill>
                <p:spPr bwMode="auto">
                  <a:xfrm>
                    <a:off x="633" y="912"/>
                    <a:ext cx="3806" cy="180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4255" name="Group 47">
                  <a:extLst>
                    <a:ext uri="{FF2B5EF4-FFF2-40B4-BE49-F238E27FC236}">
                      <a16:creationId xmlns:a16="http://schemas.microsoft.com/office/drawing/2014/main" xmlns="" id="{A4192C89-C58A-4FA6-9244-E720E2C33419}"/>
                    </a:ext>
                  </a:extLst>
                </p:cNvPr>
                <p:cNvGrpSpPr>
                  <a:grpSpLocks noChangeAspect="1"/>
                </p:cNvGrpSpPr>
                <p:nvPr/>
              </p:nvGrpSpPr>
              <p:grpSpPr bwMode="auto">
                <a:xfrm>
                  <a:off x="4230" y="1029"/>
                  <a:ext cx="523" cy="1571"/>
                  <a:chOff x="4558" y="808"/>
                  <a:chExt cx="590" cy="1773"/>
                </a:xfrm>
              </p:grpSpPr>
              <p:sp>
                <p:nvSpPr>
                  <p:cNvPr id="94256" name="Rectangle 48">
                    <a:extLst>
                      <a:ext uri="{FF2B5EF4-FFF2-40B4-BE49-F238E27FC236}">
                        <a16:creationId xmlns:a16="http://schemas.microsoft.com/office/drawing/2014/main" xmlns="" id="{FC61DD31-FC58-471E-9F91-62EEC04D0638}"/>
                      </a:ext>
                    </a:extLst>
                  </p:cNvPr>
                  <p:cNvSpPr>
                    <a:spLocks noChangeAspect="1" noChangeArrowheads="1"/>
                  </p:cNvSpPr>
                  <p:nvPr/>
                </p:nvSpPr>
                <p:spPr bwMode="auto">
                  <a:xfrm>
                    <a:off x="4558" y="808"/>
                    <a:ext cx="227" cy="9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pic>
                <p:nvPicPr>
                  <p:cNvPr id="94257" name="Picture 49" descr="hs">
                    <a:extLst>
                      <a:ext uri="{FF2B5EF4-FFF2-40B4-BE49-F238E27FC236}">
                        <a16:creationId xmlns:a16="http://schemas.microsoft.com/office/drawing/2014/main" xmlns="" id="{9C296D90-D662-45C2-8498-76013D0309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90332" t="4494" b="10432"/>
                  <a:stretch>
                    <a:fillRect/>
                  </a:stretch>
                </p:blipFill>
                <p:spPr bwMode="auto">
                  <a:xfrm>
                    <a:off x="4669" y="846"/>
                    <a:ext cx="479" cy="1735"/>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94258" name="Text Box 50">
                <a:extLst>
                  <a:ext uri="{FF2B5EF4-FFF2-40B4-BE49-F238E27FC236}">
                    <a16:creationId xmlns:a16="http://schemas.microsoft.com/office/drawing/2014/main" xmlns="" id="{DFB58D63-6936-44FA-9574-5EDE81D33E37}"/>
                  </a:ext>
                </a:extLst>
              </p:cNvPr>
              <p:cNvSpPr txBox="1">
                <a:spLocks noChangeAspect="1" noChangeArrowheads="1"/>
              </p:cNvSpPr>
              <p:nvPr/>
            </p:nvSpPr>
            <p:spPr bwMode="auto">
              <a:xfrm rot="16200000">
                <a:off x="4127" y="3222"/>
                <a:ext cx="367" cy="1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pPr>
                <a:r>
                  <a:rPr lang="de-DE" altLang="de-DE" sz="800"/>
                  <a:t>H</a:t>
                </a:r>
                <a:r>
                  <a:rPr lang="de-DE" altLang="de-DE" sz="800" baseline="-25000"/>
                  <a:t>m0</a:t>
                </a:r>
                <a:r>
                  <a:rPr lang="de-DE" altLang="de-DE" sz="800"/>
                  <a:t> [cm]</a:t>
                </a:r>
              </a:p>
            </p:txBody>
          </p:sp>
        </p:grpSp>
        <p:sp>
          <p:nvSpPr>
            <p:cNvPr id="94259" name="Freeform 51">
              <a:extLst>
                <a:ext uri="{FF2B5EF4-FFF2-40B4-BE49-F238E27FC236}">
                  <a16:creationId xmlns:a16="http://schemas.microsoft.com/office/drawing/2014/main" xmlns="" id="{A0C9CCC7-E63C-4734-A11A-D5E0F6A6FB96}"/>
                </a:ext>
              </a:extLst>
            </p:cNvPr>
            <p:cNvSpPr>
              <a:spLocks/>
            </p:cNvSpPr>
            <p:nvPr/>
          </p:nvSpPr>
          <p:spPr bwMode="auto">
            <a:xfrm>
              <a:off x="4030" y="2927"/>
              <a:ext cx="45" cy="635"/>
            </a:xfrm>
            <a:custGeom>
              <a:avLst/>
              <a:gdLst>
                <a:gd name="T0" fmla="*/ 0 w 54"/>
                <a:gd name="T1" fmla="*/ 1127 h 1127"/>
                <a:gd name="T2" fmla="*/ 24 w 54"/>
                <a:gd name="T3" fmla="*/ 5 h 1127"/>
                <a:gd name="T4" fmla="*/ 54 w 54"/>
                <a:gd name="T5" fmla="*/ 1097 h 1127"/>
              </a:gdLst>
              <a:ahLst/>
              <a:cxnLst>
                <a:cxn ang="0">
                  <a:pos x="T0" y="T1"/>
                </a:cxn>
                <a:cxn ang="0">
                  <a:pos x="T2" y="T3"/>
                </a:cxn>
                <a:cxn ang="0">
                  <a:pos x="T4" y="T5"/>
                </a:cxn>
              </a:cxnLst>
              <a:rect l="0" t="0" r="r" b="b"/>
              <a:pathLst>
                <a:path w="54" h="1127">
                  <a:moveTo>
                    <a:pt x="0" y="1127"/>
                  </a:moveTo>
                  <a:cubicBezTo>
                    <a:pt x="7" y="568"/>
                    <a:pt x="15" y="10"/>
                    <a:pt x="24" y="5"/>
                  </a:cubicBezTo>
                  <a:cubicBezTo>
                    <a:pt x="33" y="0"/>
                    <a:pt x="43" y="548"/>
                    <a:pt x="54" y="1097"/>
                  </a:cubicBezTo>
                </a:path>
              </a:pathLst>
            </a:custGeom>
            <a:noFill/>
            <a:ln w="9525" cap="flat">
              <a:solidFill>
                <a:srgbClr val="4D4D4D"/>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grpSp>
      <p:sp>
        <p:nvSpPr>
          <p:cNvPr id="52" name="Textfeld 51"/>
          <p:cNvSpPr txBox="1"/>
          <p:nvPr/>
        </p:nvSpPr>
        <p:spPr>
          <a:xfrm>
            <a:off x="6796613" y="6397109"/>
            <a:ext cx="2210862" cy="369332"/>
          </a:xfrm>
          <a:prstGeom prst="rect">
            <a:avLst/>
          </a:prstGeom>
          <a:noFill/>
        </p:spPr>
        <p:txBody>
          <a:bodyPr wrap="none" rtlCol="0">
            <a:spAutoFit/>
          </a:bodyPr>
          <a:lstStyle/>
          <a:p>
            <a:r>
              <a:rPr lang="de-DE" b="1" dirty="0" smtClean="0"/>
              <a:t>[Kaiser et al. 2010]</a:t>
            </a:r>
            <a:endParaRPr lang="de-DE" b="1" dirty="0"/>
          </a:p>
        </p:txBody>
      </p:sp>
    </p:spTree>
    <p:extLst>
      <p:ext uri="{BB962C8B-B14F-4D97-AF65-F5344CB8AC3E}">
        <p14:creationId xmlns:p14="http://schemas.microsoft.com/office/powerpoint/2010/main" val="66597944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344548" y="116633"/>
            <a:ext cx="4248472" cy="1008111"/>
          </a:xfrm>
        </p:spPr>
        <p:txBody>
          <a:bodyPr/>
          <a:lstStyle/>
          <a:p>
            <a:r>
              <a:rPr lang="de-DE" dirty="0"/>
              <a:t>Niedersächsische Projekte</a:t>
            </a:r>
            <a:br>
              <a:rPr lang="de-DE" dirty="0"/>
            </a:br>
            <a:r>
              <a:rPr lang="de-DE" dirty="0"/>
              <a:t>(gestartet in 2018)</a:t>
            </a:r>
          </a:p>
        </p:txBody>
      </p:sp>
      <p:sp>
        <p:nvSpPr>
          <p:cNvPr id="6" name="Textfeld 5"/>
          <p:cNvSpPr txBox="1"/>
          <p:nvPr/>
        </p:nvSpPr>
        <p:spPr>
          <a:xfrm>
            <a:off x="467544" y="1052736"/>
            <a:ext cx="8280920" cy="1261884"/>
          </a:xfrm>
          <a:prstGeom prst="rect">
            <a:avLst/>
          </a:prstGeom>
          <a:solidFill>
            <a:schemeClr val="accent5">
              <a:lumMod val="90000"/>
            </a:schemeClr>
          </a:solidFill>
        </p:spPr>
        <p:txBody>
          <a:bodyPr wrap="square" rtlCol="0">
            <a:spAutoFit/>
          </a:bodyPr>
          <a:lstStyle/>
          <a:p>
            <a:r>
              <a:rPr lang="de-DE" sz="2000" b="1" dirty="0">
                <a:latin typeface="+mn-lt"/>
              </a:rPr>
              <a:t>Erstellung von Grundlagen für eine Strategie zum ökologischen</a:t>
            </a:r>
          </a:p>
          <a:p>
            <a:r>
              <a:rPr lang="de-DE" sz="2000" b="1" dirty="0">
                <a:latin typeface="+mn-lt"/>
              </a:rPr>
              <a:t>Sedimentmanagement an der Ems</a:t>
            </a:r>
            <a:endParaRPr lang="de-DE" sz="2000" dirty="0">
              <a:latin typeface="+mn-lt"/>
            </a:endParaRPr>
          </a:p>
          <a:p>
            <a:r>
              <a:rPr lang="de-DE" dirty="0">
                <a:latin typeface="+mn-lt"/>
              </a:rPr>
              <a:t>Projektpartner: NLWKN-Forschungsstelle Küste (Koordination), Nationalpark-verwaltung Nds. Wattenmeer, Christian-Albrechts-Universität (Kiel)</a:t>
            </a:r>
          </a:p>
        </p:txBody>
      </p:sp>
      <p:sp>
        <p:nvSpPr>
          <p:cNvPr id="7" name="Textfeld 6"/>
          <p:cNvSpPr txBox="1"/>
          <p:nvPr/>
        </p:nvSpPr>
        <p:spPr>
          <a:xfrm>
            <a:off x="467544" y="5171708"/>
            <a:ext cx="8280920" cy="1569660"/>
          </a:xfrm>
          <a:prstGeom prst="rect">
            <a:avLst/>
          </a:prstGeom>
          <a:solidFill>
            <a:schemeClr val="accent5">
              <a:lumMod val="90000"/>
            </a:schemeClr>
          </a:solidFill>
        </p:spPr>
        <p:txBody>
          <a:bodyPr wrap="square" rtlCol="0">
            <a:spAutoFit/>
          </a:bodyPr>
          <a:lstStyle/>
          <a:p>
            <a:r>
              <a:rPr lang="de-DE" sz="2000" b="1" dirty="0"/>
              <a:t>Verwertung des Baggergutes der Ems und des Ems Ästuars auf landwirtschaftlich genutzten Flächen als ein Beitrag zur Wiederherstellung der natürlichen Sedimentdynamik in der Ems</a:t>
            </a:r>
          </a:p>
          <a:p>
            <a:r>
              <a:rPr lang="de-DE" dirty="0"/>
              <a:t>Projektpartner: Landwirtschaftskammer Niedersachsen, Rheider Deichacht, </a:t>
            </a:r>
            <a:r>
              <a:rPr lang="de-DE" dirty="0" err="1"/>
              <a:t>Sielacht</a:t>
            </a:r>
            <a:r>
              <a:rPr lang="de-DE" dirty="0"/>
              <a:t> Rheiderland, und Betriebsstelle Aurich des NLWKN (Koordination)</a:t>
            </a:r>
          </a:p>
        </p:txBody>
      </p:sp>
      <p:pic>
        <p:nvPicPr>
          <p:cNvPr id="8" name="Grafik 7">
            <a:extLst>
              <a:ext uri="{FF2B5EF4-FFF2-40B4-BE49-F238E27FC236}">
                <a16:creationId xmlns:a16="http://schemas.microsoft.com/office/drawing/2014/main" xmlns="" id="{20689E72-60EE-438E-9E57-A6A5AD88FF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9632" y="2324318"/>
            <a:ext cx="6918926" cy="2808312"/>
          </a:xfrm>
          <a:prstGeom prst="rect">
            <a:avLst/>
          </a:prstGeom>
        </p:spPr>
      </p:pic>
    </p:spTree>
    <p:extLst>
      <p:ext uri="{BB962C8B-B14F-4D97-AF65-F5344CB8AC3E}">
        <p14:creationId xmlns:p14="http://schemas.microsoft.com/office/powerpoint/2010/main" val="15835562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95288" y="116633"/>
            <a:ext cx="4176712" cy="1008111"/>
          </a:xfrm>
        </p:spPr>
        <p:txBody>
          <a:bodyPr/>
          <a:lstStyle/>
          <a:p>
            <a:r>
              <a:rPr lang="de-DE" dirty="0"/>
              <a:t>„Offene“ Liste möglicher Projekte</a:t>
            </a:r>
            <a:endParaRPr lang="de-DE" sz="2400" dirty="0"/>
          </a:p>
        </p:txBody>
      </p:sp>
      <p:sp>
        <p:nvSpPr>
          <p:cNvPr id="4" name="Rechteck 3">
            <a:extLst>
              <a:ext uri="{FF2B5EF4-FFF2-40B4-BE49-F238E27FC236}">
                <a16:creationId xmlns:a16="http://schemas.microsoft.com/office/drawing/2014/main" xmlns="" id="{597ED9C3-85F1-4248-8334-09579DFBAB5D}"/>
              </a:ext>
            </a:extLst>
          </p:cNvPr>
          <p:cNvSpPr/>
          <p:nvPr/>
        </p:nvSpPr>
        <p:spPr>
          <a:xfrm>
            <a:off x="251520" y="1340768"/>
            <a:ext cx="8568952" cy="5278368"/>
          </a:xfrm>
          <a:prstGeom prst="rect">
            <a:avLst/>
          </a:prstGeom>
        </p:spPr>
        <p:txBody>
          <a:bodyPr wrap="square">
            <a:spAutoFit/>
          </a:bodyPr>
          <a:lstStyle/>
          <a:p>
            <a:pPr>
              <a:spcBef>
                <a:spcPts val="600"/>
              </a:spcBef>
            </a:pPr>
            <a:r>
              <a:rPr lang="de-DE" sz="2400" b="1" dirty="0"/>
              <a:t>mögliche Verwendung von Schlick:</a:t>
            </a:r>
          </a:p>
          <a:p>
            <a:pPr marL="342900" indent="-342900">
              <a:spcBef>
                <a:spcPts val="600"/>
              </a:spcBef>
              <a:buFont typeface="Arial" panose="020B0604020202020204" pitchFamily="34" charset="0"/>
              <a:buChar char="•"/>
            </a:pPr>
            <a:r>
              <a:rPr lang="de-DE" sz="2400" dirty="0"/>
              <a:t>Naturnahe Aufhöhungen von unterversorgten Salzwiesen im Vorland </a:t>
            </a:r>
          </a:p>
          <a:p>
            <a:pPr marL="342900" indent="-342900">
              <a:spcBef>
                <a:spcPts val="600"/>
              </a:spcBef>
              <a:buFont typeface="Arial" panose="020B0604020202020204" pitchFamily="34" charset="0"/>
              <a:buChar char="•"/>
            </a:pPr>
            <a:r>
              <a:rPr lang="de-DE" sz="2400" dirty="0"/>
              <a:t>Anregung natürlicher Prozesse zur Verbreiterung von Salzwiesen z.B. für </a:t>
            </a:r>
            <a:r>
              <a:rPr lang="de-DE" sz="2400" dirty="0" err="1">
                <a:solidFill>
                  <a:srgbClr val="00B050"/>
                </a:solidFill>
              </a:rPr>
              <a:t>Coastal</a:t>
            </a:r>
            <a:r>
              <a:rPr lang="de-DE" sz="2400" dirty="0">
                <a:solidFill>
                  <a:srgbClr val="00B050"/>
                </a:solidFill>
              </a:rPr>
              <a:t> Blue Carbon</a:t>
            </a:r>
          </a:p>
          <a:p>
            <a:pPr marL="342900" indent="-342900">
              <a:spcBef>
                <a:spcPts val="600"/>
              </a:spcBef>
              <a:buFont typeface="Arial" panose="020B0604020202020204" pitchFamily="34" charset="0"/>
              <a:buChar char="•"/>
            </a:pPr>
            <a:r>
              <a:rPr lang="de-DE" sz="2400" dirty="0"/>
              <a:t>Verbringung in tiefer gelegene Polder zur Aufwertung von qualitativ schlechten Böden oder zum Ausgleich des </a:t>
            </a:r>
            <a:r>
              <a:rPr lang="de-DE" sz="2400" dirty="0" err="1"/>
              <a:t>MThw</a:t>
            </a:r>
            <a:r>
              <a:rPr lang="de-DE" sz="2400" dirty="0"/>
              <a:t>-Anstiegs. </a:t>
            </a:r>
          </a:p>
          <a:p>
            <a:pPr marL="342900" indent="-342900">
              <a:spcBef>
                <a:spcPts val="600"/>
              </a:spcBef>
              <a:buFont typeface="Arial" panose="020B0604020202020204" pitchFamily="34" charset="0"/>
              <a:buChar char="•"/>
            </a:pPr>
            <a:r>
              <a:rPr lang="de-DE" sz="2400" dirty="0"/>
              <a:t>Vor dem Hintergrund der zu erwartenden Auswirkungen des Klimawandels ist die Bildung von  Kleireserven für Deichverstärkungen in der Zukunft ein Ausgangspunkte für ein mögliches Projekt</a:t>
            </a:r>
          </a:p>
          <a:p>
            <a:pPr>
              <a:spcBef>
                <a:spcPts val="600"/>
              </a:spcBef>
            </a:pPr>
            <a:r>
              <a:rPr lang="de-DE" sz="2400" b="1" dirty="0"/>
              <a:t>Gewinnung von Schlick: </a:t>
            </a:r>
            <a:r>
              <a:rPr lang="de-DE" sz="2400" dirty="0"/>
              <a:t>aus </a:t>
            </a:r>
            <a:r>
              <a:rPr lang="de-DE" sz="2400" dirty="0" err="1"/>
              <a:t>Muhden</a:t>
            </a:r>
            <a:r>
              <a:rPr lang="de-DE" sz="2400" dirty="0"/>
              <a:t>, Anlegen von </a:t>
            </a:r>
            <a:r>
              <a:rPr lang="de-DE" sz="2400" dirty="0" err="1"/>
              <a:t>Pütten</a:t>
            </a:r>
            <a:r>
              <a:rPr lang="de-DE" sz="2400" dirty="0"/>
              <a:t>...</a:t>
            </a:r>
          </a:p>
        </p:txBody>
      </p:sp>
    </p:spTree>
    <p:extLst>
      <p:ext uri="{BB962C8B-B14F-4D97-AF65-F5344CB8AC3E}">
        <p14:creationId xmlns:p14="http://schemas.microsoft.com/office/powerpoint/2010/main" val="343986877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a:t>Kleipütten</a:t>
            </a:r>
            <a:r>
              <a:rPr lang="de-DE" dirty="0"/>
              <a:t> im Vorland</a:t>
            </a:r>
            <a:br>
              <a:rPr lang="de-DE" dirty="0"/>
            </a:br>
            <a:endParaRPr lang="de-DE" dirty="0"/>
          </a:p>
        </p:txBody>
      </p:sp>
      <p:sp>
        <p:nvSpPr>
          <p:cNvPr id="3" name="Rechteck 2"/>
          <p:cNvSpPr/>
          <p:nvPr/>
        </p:nvSpPr>
        <p:spPr>
          <a:xfrm>
            <a:off x="323528" y="1240010"/>
            <a:ext cx="8568952" cy="5016758"/>
          </a:xfrm>
          <a:prstGeom prst="rect">
            <a:avLst/>
          </a:prstGeom>
        </p:spPr>
        <p:txBody>
          <a:bodyPr wrap="square">
            <a:spAutoFit/>
          </a:bodyPr>
          <a:lstStyle/>
          <a:p>
            <a:pPr marL="342900" indent="-342900">
              <a:spcBef>
                <a:spcPts val="600"/>
              </a:spcBef>
              <a:buFont typeface="Arial" panose="020B0604020202020204" pitchFamily="34" charset="0"/>
              <a:buChar char="•"/>
            </a:pPr>
            <a:r>
              <a:rPr lang="de-DE" sz="2000" dirty="0">
                <a:cs typeface="Arial" panose="020B0604020202020204" pitchFamily="34" charset="0"/>
              </a:rPr>
              <a:t>Die </a:t>
            </a:r>
            <a:r>
              <a:rPr lang="de-DE" sz="2000" b="1" dirty="0">
                <a:cs typeface="Arial" panose="020B0604020202020204" pitchFamily="34" charset="0"/>
              </a:rPr>
              <a:t>FFH-Richtlinie</a:t>
            </a:r>
            <a:r>
              <a:rPr lang="de-DE" sz="2000" dirty="0">
                <a:cs typeface="Arial" panose="020B0604020202020204" pitchFamily="34" charset="0"/>
              </a:rPr>
              <a:t> -&gt; </a:t>
            </a:r>
            <a:r>
              <a:rPr lang="de-DE" sz="2000" b="1" dirty="0">
                <a:cs typeface="Arial" panose="020B0604020202020204" pitchFamily="34" charset="0"/>
              </a:rPr>
              <a:t>Vermeidungsgebot der Verschlechterung </a:t>
            </a:r>
            <a:r>
              <a:rPr lang="de-DE" sz="2000" dirty="0">
                <a:cs typeface="Arial" panose="020B0604020202020204" pitchFamily="34" charset="0"/>
              </a:rPr>
              <a:t>von natürlichen Gebieten (Anhang 1, z.B. </a:t>
            </a:r>
            <a:r>
              <a:rPr lang="de-DE" sz="2000" b="1" dirty="0" err="1">
                <a:cs typeface="Arial" panose="020B0604020202020204" pitchFamily="34" charset="0"/>
              </a:rPr>
              <a:t>Quellerwatt</a:t>
            </a:r>
            <a:r>
              <a:rPr lang="de-DE" sz="2000" b="1" dirty="0">
                <a:cs typeface="Arial" panose="020B0604020202020204" pitchFamily="34" charset="0"/>
              </a:rPr>
              <a:t> und Salzgrünland</a:t>
            </a:r>
            <a:r>
              <a:rPr lang="de-DE" sz="2000" dirty="0">
                <a:cs typeface="Arial" panose="020B0604020202020204" pitchFamily="34" charset="0"/>
              </a:rPr>
              <a:t>)</a:t>
            </a:r>
            <a:r>
              <a:rPr lang="da-DK" sz="2000" dirty="0">
                <a:cs typeface="Arial" panose="020B0604020202020204" pitchFamily="34" charset="0"/>
              </a:rPr>
              <a:t> </a:t>
            </a:r>
          </a:p>
          <a:p>
            <a:pPr marL="342900" indent="-342900">
              <a:spcBef>
                <a:spcPts val="600"/>
              </a:spcBef>
              <a:buFont typeface="Arial" panose="020B0604020202020204" pitchFamily="34" charset="0"/>
              <a:buChar char="•"/>
            </a:pPr>
            <a:r>
              <a:rPr lang="de-DE" sz="2000" b="1" dirty="0">
                <a:cs typeface="Arial" panose="020B0604020202020204" pitchFamily="34" charset="0"/>
              </a:rPr>
              <a:t>Vermeidungsgebot aber eingeschränkt</a:t>
            </a:r>
            <a:r>
              <a:rPr lang="de-DE" sz="2000" dirty="0">
                <a:cs typeface="Arial" panose="020B0604020202020204" pitchFamily="34" charset="0"/>
              </a:rPr>
              <a:t>: „… sofern solche Störungen sich im Hinblick </a:t>
            </a:r>
            <a:r>
              <a:rPr lang="de-DE" sz="2000" b="1" dirty="0">
                <a:cs typeface="Arial" panose="020B0604020202020204" pitchFamily="34" charset="0"/>
              </a:rPr>
              <a:t>auf die Ziele dieser Richtlinie erheblich auswirken </a:t>
            </a:r>
            <a:r>
              <a:rPr lang="de-DE" sz="2000" dirty="0">
                <a:cs typeface="Arial" panose="020B0604020202020204" pitchFamily="34" charset="0"/>
              </a:rPr>
              <a:t>können“. </a:t>
            </a:r>
          </a:p>
          <a:p>
            <a:pPr marL="342900" indent="-342900">
              <a:spcBef>
                <a:spcPts val="600"/>
              </a:spcBef>
              <a:buFont typeface="Arial" panose="020B0604020202020204" pitchFamily="34" charset="0"/>
              <a:buChar char="•"/>
            </a:pPr>
            <a:r>
              <a:rPr lang="de-DE" sz="2000" dirty="0">
                <a:cs typeface="Arial" panose="020B0604020202020204" pitchFamily="34" charset="0"/>
              </a:rPr>
              <a:t>Aus vegetationsökologischer Sicht </a:t>
            </a:r>
            <a:r>
              <a:rPr lang="de-DE" sz="2000" dirty="0" smtClean="0">
                <a:cs typeface="Arial" panose="020B0604020202020204" pitchFamily="34" charset="0"/>
              </a:rPr>
              <a:t>sind </a:t>
            </a:r>
            <a:r>
              <a:rPr lang="de-DE" sz="2000" dirty="0" smtClean="0">
                <a:solidFill>
                  <a:srgbClr val="FF0000"/>
                </a:solidFill>
                <a:cs typeface="Arial" panose="020B0604020202020204" pitchFamily="34" charset="0"/>
              </a:rPr>
              <a:t>negativen </a:t>
            </a:r>
            <a:r>
              <a:rPr lang="de-DE" sz="2000" dirty="0">
                <a:solidFill>
                  <a:srgbClr val="FF0000"/>
                </a:solidFill>
                <a:cs typeface="Arial" panose="020B0604020202020204" pitchFamily="34" charset="0"/>
              </a:rPr>
              <a:t>Effekte </a:t>
            </a:r>
            <a:r>
              <a:rPr lang="de-DE" sz="2000" dirty="0">
                <a:cs typeface="Arial" panose="020B0604020202020204" pitchFamily="34" charset="0"/>
              </a:rPr>
              <a:t>von Klei-entnahmen </a:t>
            </a:r>
            <a:r>
              <a:rPr lang="de-DE" sz="2000" dirty="0">
                <a:solidFill>
                  <a:srgbClr val="FF0000"/>
                </a:solidFill>
                <a:cs typeface="Arial" panose="020B0604020202020204" pitchFamily="34" charset="0"/>
              </a:rPr>
              <a:t>vor allem kurz- und mittelfristiger Dauer</a:t>
            </a:r>
            <a:r>
              <a:rPr lang="de-DE" sz="2000" dirty="0">
                <a:cs typeface="Arial" panose="020B0604020202020204" pitchFamily="34" charset="0"/>
              </a:rPr>
              <a:t>; </a:t>
            </a:r>
            <a:r>
              <a:rPr lang="de-DE" sz="2000" b="1" dirty="0">
                <a:solidFill>
                  <a:srgbClr val="00B050"/>
                </a:solidFill>
                <a:cs typeface="Arial" panose="020B0604020202020204" pitchFamily="34" charset="0"/>
              </a:rPr>
              <a:t>langfristig</a:t>
            </a:r>
            <a:r>
              <a:rPr lang="de-DE" sz="2000" dirty="0">
                <a:cs typeface="Arial" panose="020B0604020202020204" pitchFamily="34" charset="0"/>
              </a:rPr>
              <a:t> hingegen ist durch die Wiederverlandung von </a:t>
            </a:r>
            <a:r>
              <a:rPr lang="de-DE" sz="2000" dirty="0" err="1">
                <a:cs typeface="Arial" panose="020B0604020202020204" pitchFamily="34" charset="0"/>
              </a:rPr>
              <a:t>Kleipütten</a:t>
            </a:r>
            <a:r>
              <a:rPr lang="de-DE" sz="2000" dirty="0">
                <a:cs typeface="Arial" panose="020B0604020202020204" pitchFamily="34" charset="0"/>
              </a:rPr>
              <a:t> </a:t>
            </a:r>
            <a:r>
              <a:rPr lang="de-DE" sz="2000" b="1" dirty="0">
                <a:solidFill>
                  <a:srgbClr val="00B050"/>
                </a:solidFill>
                <a:cs typeface="Arial" panose="020B0604020202020204" pitchFamily="34" charset="0"/>
              </a:rPr>
              <a:t>sogar eine Verbesserung des Lebensraumtyps</a:t>
            </a:r>
            <a:r>
              <a:rPr lang="de-DE" sz="2000" dirty="0">
                <a:cs typeface="Arial" panose="020B0604020202020204" pitchFamily="34" charset="0"/>
              </a:rPr>
              <a:t> Atlantische Salzwiese zu erzielen. </a:t>
            </a:r>
          </a:p>
          <a:p>
            <a:pPr marL="342900" indent="-342900">
              <a:spcBef>
                <a:spcPts val="600"/>
              </a:spcBef>
              <a:buFont typeface="Arial" panose="020B0604020202020204" pitchFamily="34" charset="0"/>
              <a:buChar char="•"/>
            </a:pPr>
            <a:r>
              <a:rPr lang="de-DE" sz="2000" dirty="0" err="1">
                <a:cs typeface="Arial" panose="020B0604020202020204" pitchFamily="34" charset="0"/>
              </a:rPr>
              <a:t>Quellerwatt</a:t>
            </a:r>
            <a:r>
              <a:rPr lang="de-DE" sz="2000" dirty="0">
                <a:cs typeface="Arial" panose="020B0604020202020204" pitchFamily="34" charset="0"/>
              </a:rPr>
              <a:t>, Watt mit Schlickgrasbeständen und Atlantische Salzwiese haben nach der FFH-Richtlinie den gleichen Schutzstatus. </a:t>
            </a:r>
          </a:p>
          <a:p>
            <a:pPr marL="342900" indent="-342900">
              <a:spcBef>
                <a:spcPts val="600"/>
              </a:spcBef>
              <a:buFont typeface="Arial" panose="020B0604020202020204" pitchFamily="34" charset="0"/>
              <a:buChar char="•"/>
            </a:pPr>
            <a:r>
              <a:rPr lang="de-DE" sz="2000" dirty="0">
                <a:cs typeface="Arial" panose="020B0604020202020204" pitchFamily="34" charset="0"/>
              </a:rPr>
              <a:t>Aspekte des Artenschutzes: </a:t>
            </a:r>
            <a:r>
              <a:rPr lang="de-DE" sz="2000" b="1" dirty="0">
                <a:solidFill>
                  <a:srgbClr val="00B050"/>
                </a:solidFill>
                <a:cs typeface="Arial" panose="020B0604020202020204" pitchFamily="34" charset="0"/>
              </a:rPr>
              <a:t>langfristig keine negativen Folgen </a:t>
            </a:r>
            <a:r>
              <a:rPr lang="de-DE" sz="2000" dirty="0">
                <a:cs typeface="Arial" panose="020B0604020202020204" pitchFamily="34" charset="0"/>
              </a:rPr>
              <a:t>zu erwarten, wenn bei der Anlage von </a:t>
            </a:r>
            <a:r>
              <a:rPr lang="de-DE" sz="2000" dirty="0" err="1">
                <a:cs typeface="Arial" panose="020B0604020202020204" pitchFamily="34" charset="0"/>
              </a:rPr>
              <a:t>Kleipütten</a:t>
            </a:r>
            <a:r>
              <a:rPr lang="de-DE" sz="2000" dirty="0">
                <a:cs typeface="Arial" panose="020B0604020202020204" pitchFamily="34" charset="0"/>
              </a:rPr>
              <a:t> darauf geachtet wird, dass Bestände sehr seltener Pflanzen nicht beeinträchtigt werden.</a:t>
            </a:r>
          </a:p>
        </p:txBody>
      </p:sp>
      <p:sp>
        <p:nvSpPr>
          <p:cNvPr id="4" name="Rechteck 3">
            <a:extLst>
              <a:ext uri="{FF2B5EF4-FFF2-40B4-BE49-F238E27FC236}">
                <a16:creationId xmlns:a16="http://schemas.microsoft.com/office/drawing/2014/main" xmlns="" id="{4E8DCC28-AD51-4E0F-A1B7-E2B745D06582}"/>
              </a:ext>
            </a:extLst>
          </p:cNvPr>
          <p:cNvSpPr/>
          <p:nvPr/>
        </p:nvSpPr>
        <p:spPr>
          <a:xfrm>
            <a:off x="3851920" y="6372035"/>
            <a:ext cx="5040560" cy="369332"/>
          </a:xfrm>
          <a:prstGeom prst="rect">
            <a:avLst/>
          </a:prstGeom>
        </p:spPr>
        <p:txBody>
          <a:bodyPr wrap="square">
            <a:spAutoFit/>
          </a:bodyPr>
          <a:lstStyle/>
          <a:p>
            <a:r>
              <a:rPr lang="de-DE" b="1" dirty="0">
                <a:latin typeface="HelveticaNeueLT-Bold"/>
              </a:rPr>
              <a:t>Quelle: </a:t>
            </a:r>
            <a:r>
              <a:rPr lang="de-DE" b="1" dirty="0" err="1">
                <a:latin typeface="HelveticaNeueLT-Bold"/>
              </a:rPr>
              <a:t>Metzing</a:t>
            </a:r>
            <a:r>
              <a:rPr lang="de-DE" b="1" dirty="0">
                <a:latin typeface="HelveticaNeueLT-Bold"/>
              </a:rPr>
              <a:t>, Gerlach &amp; Buchwald 2013</a:t>
            </a:r>
            <a:endParaRPr lang="de-DE" dirty="0"/>
          </a:p>
        </p:txBody>
      </p:sp>
    </p:spTree>
    <p:extLst>
      <p:ext uri="{BB962C8B-B14F-4D97-AF65-F5344CB8AC3E}">
        <p14:creationId xmlns:p14="http://schemas.microsoft.com/office/powerpoint/2010/main" val="42033432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xmlns="" id="{7B55CF66-A199-4379-8356-87BD981BBCB5}"/>
              </a:ext>
            </a:extLst>
          </p:cNvPr>
          <p:cNvSpPr>
            <a:spLocks noGrp="1"/>
          </p:cNvSpPr>
          <p:nvPr>
            <p:ph type="title"/>
          </p:nvPr>
        </p:nvSpPr>
        <p:spPr/>
        <p:txBody>
          <a:bodyPr/>
          <a:lstStyle/>
          <a:p>
            <a:r>
              <a:rPr lang="de-DE" dirty="0"/>
              <a:t>Zu untersuchen:</a:t>
            </a:r>
            <a:br>
              <a:rPr lang="de-DE" dirty="0"/>
            </a:br>
            <a:r>
              <a:rPr lang="de-DE" dirty="0"/>
              <a:t>Gewinnung über </a:t>
            </a:r>
            <a:r>
              <a:rPr lang="de-DE" dirty="0" err="1"/>
              <a:t>Pütten</a:t>
            </a:r>
            <a:endParaRPr lang="de-DE" dirty="0"/>
          </a:p>
        </p:txBody>
      </p:sp>
      <p:graphicFrame>
        <p:nvGraphicFramePr>
          <p:cNvPr id="3" name="Objekt 2">
            <a:extLst>
              <a:ext uri="{FF2B5EF4-FFF2-40B4-BE49-F238E27FC236}">
                <a16:creationId xmlns:a16="http://schemas.microsoft.com/office/drawing/2014/main" xmlns="" id="{3020439D-6DD7-4B58-A787-B1A1FCFE7D94}"/>
              </a:ext>
            </a:extLst>
          </p:cNvPr>
          <p:cNvGraphicFramePr>
            <a:graphicFrameLocks noChangeAspect="1"/>
          </p:cNvGraphicFramePr>
          <p:nvPr/>
        </p:nvGraphicFramePr>
        <p:xfrm>
          <a:off x="577996" y="972374"/>
          <a:ext cx="7992162" cy="5891142"/>
        </p:xfrm>
        <a:graphic>
          <a:graphicData uri="http://schemas.openxmlformats.org/presentationml/2006/ole">
            <mc:AlternateContent xmlns:mc="http://schemas.openxmlformats.org/markup-compatibility/2006">
              <mc:Choice xmlns:v="urn:schemas-microsoft-com:vml" Requires="v">
                <p:oleObj spid="_x0000_s2098" name="PHOTO-PAINT Home &amp; Student" r:id="rId3" imgW="13004640" imgH="9270720" progId="CorelPHOTOPAINTHome.Image.18">
                  <p:embed/>
                </p:oleObj>
              </mc:Choice>
              <mc:Fallback>
                <p:oleObj name="PHOTO-PAINT Home &amp; Student" r:id="rId3" imgW="13004640" imgH="9270720" progId="CorelPHOTOPAINTHome.Image.18">
                  <p:embed/>
                  <p:pic>
                    <p:nvPicPr>
                      <p:cNvPr id="3" name="Objekt 2">
                        <a:extLst>
                          <a:ext uri="{FF2B5EF4-FFF2-40B4-BE49-F238E27FC236}">
                            <a16:creationId xmlns:a16="http://schemas.microsoft.com/office/drawing/2014/main" xmlns="" id="{3020439D-6DD7-4B58-A787-B1A1FCFE7D94}"/>
                          </a:ext>
                        </a:extLst>
                      </p:cNvPr>
                      <p:cNvPicPr/>
                      <p:nvPr/>
                    </p:nvPicPr>
                    <p:blipFill>
                      <a:blip r:embed="rId4"/>
                      <a:stretch>
                        <a:fillRect/>
                      </a:stretch>
                    </p:blipFill>
                    <p:spPr>
                      <a:xfrm>
                        <a:off x="577996" y="972374"/>
                        <a:ext cx="7992162" cy="5891142"/>
                      </a:xfrm>
                      <a:prstGeom prst="rect">
                        <a:avLst/>
                      </a:prstGeom>
                    </p:spPr>
                  </p:pic>
                </p:oleObj>
              </mc:Fallback>
            </mc:AlternateContent>
          </a:graphicData>
        </a:graphic>
      </p:graphicFrame>
      <p:sp>
        <p:nvSpPr>
          <p:cNvPr id="6" name="Nach unten gekrümmter Pfeil 13">
            <a:extLst>
              <a:ext uri="{FF2B5EF4-FFF2-40B4-BE49-F238E27FC236}">
                <a16:creationId xmlns:a16="http://schemas.microsoft.com/office/drawing/2014/main" xmlns="" id="{4D637076-6743-439D-B969-FC34128D7FF6}"/>
              </a:ext>
            </a:extLst>
          </p:cNvPr>
          <p:cNvSpPr/>
          <p:nvPr/>
        </p:nvSpPr>
        <p:spPr>
          <a:xfrm rot="748547">
            <a:off x="5588502" y="3642330"/>
            <a:ext cx="911926" cy="551230"/>
          </a:xfrm>
          <a:prstGeom prst="curvedDownArrow">
            <a:avLst>
              <a:gd name="adj1" fmla="val 25000"/>
              <a:gd name="adj2" fmla="val 73333"/>
              <a:gd name="adj3" fmla="val 39881"/>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schemeClr val="tx1"/>
              </a:solidFill>
            </a:endParaRPr>
          </a:p>
        </p:txBody>
      </p:sp>
      <p:sp>
        <p:nvSpPr>
          <p:cNvPr id="12" name="Nach unten gekrümmter Pfeil 13">
            <a:extLst>
              <a:ext uri="{FF2B5EF4-FFF2-40B4-BE49-F238E27FC236}">
                <a16:creationId xmlns:a16="http://schemas.microsoft.com/office/drawing/2014/main" xmlns="" id="{13AA4829-6B11-4B2E-BF52-DC2F735724D6}"/>
              </a:ext>
            </a:extLst>
          </p:cNvPr>
          <p:cNvSpPr/>
          <p:nvPr/>
        </p:nvSpPr>
        <p:spPr>
          <a:xfrm rot="1521621">
            <a:off x="2343728" y="5081717"/>
            <a:ext cx="1088456" cy="599706"/>
          </a:xfrm>
          <a:prstGeom prst="curvedDownArrow">
            <a:avLst>
              <a:gd name="adj1" fmla="val 25000"/>
              <a:gd name="adj2" fmla="val 73333"/>
              <a:gd name="adj3" fmla="val 39881"/>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schemeClr val="tx1"/>
              </a:solidFill>
            </a:endParaRPr>
          </a:p>
        </p:txBody>
      </p:sp>
      <p:sp>
        <p:nvSpPr>
          <p:cNvPr id="13" name="Nach unten gekrümmter Pfeil 13">
            <a:extLst>
              <a:ext uri="{FF2B5EF4-FFF2-40B4-BE49-F238E27FC236}">
                <a16:creationId xmlns:a16="http://schemas.microsoft.com/office/drawing/2014/main" xmlns="" id="{6195FC3C-491A-4D8D-97FF-ABF7BB01D7AC}"/>
              </a:ext>
            </a:extLst>
          </p:cNvPr>
          <p:cNvSpPr/>
          <p:nvPr/>
        </p:nvSpPr>
        <p:spPr>
          <a:xfrm rot="748547">
            <a:off x="6909756" y="2200265"/>
            <a:ext cx="590434" cy="374673"/>
          </a:xfrm>
          <a:prstGeom prst="curvedDownArrow">
            <a:avLst>
              <a:gd name="adj1" fmla="val 25000"/>
              <a:gd name="adj2" fmla="val 73333"/>
              <a:gd name="adj3" fmla="val 39881"/>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schemeClr val="tx1"/>
              </a:solidFill>
            </a:endParaRPr>
          </a:p>
        </p:txBody>
      </p:sp>
      <p:sp>
        <p:nvSpPr>
          <p:cNvPr id="11" name="Nach unten gekrümmter Pfeil 13">
            <a:extLst>
              <a:ext uri="{FF2B5EF4-FFF2-40B4-BE49-F238E27FC236}">
                <a16:creationId xmlns:a16="http://schemas.microsoft.com/office/drawing/2014/main" xmlns="" id="{2D15DB79-DA98-4C13-9348-6A937F71ADAD}"/>
              </a:ext>
            </a:extLst>
          </p:cNvPr>
          <p:cNvSpPr/>
          <p:nvPr/>
        </p:nvSpPr>
        <p:spPr>
          <a:xfrm rot="748547">
            <a:off x="6694497" y="2417681"/>
            <a:ext cx="679767" cy="391537"/>
          </a:xfrm>
          <a:prstGeom prst="curvedDownArrow">
            <a:avLst>
              <a:gd name="adj1" fmla="val 25000"/>
              <a:gd name="adj2" fmla="val 73333"/>
              <a:gd name="adj3" fmla="val 39881"/>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schemeClr val="tx1"/>
              </a:solidFill>
            </a:endParaRPr>
          </a:p>
        </p:txBody>
      </p:sp>
      <p:sp>
        <p:nvSpPr>
          <p:cNvPr id="14" name="Nach unten gekrümmter Pfeil 13">
            <a:extLst>
              <a:ext uri="{FF2B5EF4-FFF2-40B4-BE49-F238E27FC236}">
                <a16:creationId xmlns:a16="http://schemas.microsoft.com/office/drawing/2014/main" xmlns="" id="{C44719BB-8C15-4545-B3F2-1A6E620D1676}"/>
              </a:ext>
            </a:extLst>
          </p:cNvPr>
          <p:cNvSpPr/>
          <p:nvPr/>
        </p:nvSpPr>
        <p:spPr>
          <a:xfrm rot="748547">
            <a:off x="7367045" y="2076310"/>
            <a:ext cx="494655" cy="263935"/>
          </a:xfrm>
          <a:prstGeom prst="curvedDownArrow">
            <a:avLst>
              <a:gd name="adj1" fmla="val 25000"/>
              <a:gd name="adj2" fmla="val 73333"/>
              <a:gd name="adj3" fmla="val 39881"/>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schemeClr val="tx1"/>
              </a:solidFill>
            </a:endParaRPr>
          </a:p>
        </p:txBody>
      </p:sp>
      <p:sp>
        <p:nvSpPr>
          <p:cNvPr id="15" name="Nach unten gekrümmter Pfeil 13">
            <a:extLst>
              <a:ext uri="{FF2B5EF4-FFF2-40B4-BE49-F238E27FC236}">
                <a16:creationId xmlns:a16="http://schemas.microsoft.com/office/drawing/2014/main" xmlns="" id="{B640486F-D1DD-40DB-BC66-0231569146B7}"/>
              </a:ext>
            </a:extLst>
          </p:cNvPr>
          <p:cNvSpPr/>
          <p:nvPr/>
        </p:nvSpPr>
        <p:spPr>
          <a:xfrm rot="748547">
            <a:off x="7669337" y="1877587"/>
            <a:ext cx="342332" cy="192178"/>
          </a:xfrm>
          <a:prstGeom prst="curvedDownArrow">
            <a:avLst>
              <a:gd name="adj1" fmla="val 25000"/>
              <a:gd name="adj2" fmla="val 73333"/>
              <a:gd name="adj3" fmla="val 39881"/>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solidFill>
                <a:schemeClr val="tx1"/>
              </a:solidFill>
            </a:endParaRPr>
          </a:p>
        </p:txBody>
      </p:sp>
      <p:sp>
        <p:nvSpPr>
          <p:cNvPr id="16" name="Nach unten gekrümmter Pfeil 13">
            <a:extLst>
              <a:ext uri="{FF2B5EF4-FFF2-40B4-BE49-F238E27FC236}">
                <a16:creationId xmlns:a16="http://schemas.microsoft.com/office/drawing/2014/main" xmlns="" id="{52053ED6-CE35-44FF-9D70-76D2371899E2}"/>
              </a:ext>
            </a:extLst>
          </p:cNvPr>
          <p:cNvSpPr/>
          <p:nvPr/>
        </p:nvSpPr>
        <p:spPr>
          <a:xfrm>
            <a:off x="726450" y="1156225"/>
            <a:ext cx="1296144" cy="504056"/>
          </a:xfrm>
          <a:prstGeom prst="curvedDownArrow">
            <a:avLst>
              <a:gd name="adj1" fmla="val 25000"/>
              <a:gd name="adj2" fmla="val 73333"/>
              <a:gd name="adj3" fmla="val 39881"/>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7" name="Textfeld 16">
            <a:extLst>
              <a:ext uri="{FF2B5EF4-FFF2-40B4-BE49-F238E27FC236}">
                <a16:creationId xmlns:a16="http://schemas.microsoft.com/office/drawing/2014/main" xmlns="" id="{5A6AB59A-1D96-43F7-B2B0-A9FF3FE44C37}"/>
              </a:ext>
            </a:extLst>
          </p:cNvPr>
          <p:cNvSpPr txBox="1"/>
          <p:nvPr/>
        </p:nvSpPr>
        <p:spPr>
          <a:xfrm>
            <a:off x="631971" y="1660734"/>
            <a:ext cx="1569575" cy="923330"/>
          </a:xfrm>
          <a:prstGeom prst="rect">
            <a:avLst/>
          </a:prstGeom>
          <a:noFill/>
        </p:spPr>
        <p:txBody>
          <a:bodyPr wrap="square" rtlCol="0">
            <a:spAutoFit/>
          </a:bodyPr>
          <a:lstStyle/>
          <a:p>
            <a:r>
              <a:rPr lang="de-DE" b="1" dirty="0">
                <a:solidFill>
                  <a:srgbClr val="FFC000"/>
                </a:solidFill>
              </a:rPr>
              <a:t>Mögliche</a:t>
            </a:r>
          </a:p>
          <a:p>
            <a:r>
              <a:rPr lang="de-DE" b="1" dirty="0">
                <a:solidFill>
                  <a:srgbClr val="FFC000"/>
                </a:solidFill>
              </a:rPr>
              <a:t>Gewinnung von Schlick</a:t>
            </a:r>
          </a:p>
        </p:txBody>
      </p:sp>
      <p:sp>
        <p:nvSpPr>
          <p:cNvPr id="18" name="Rechteck 17">
            <a:extLst>
              <a:ext uri="{FF2B5EF4-FFF2-40B4-BE49-F238E27FC236}">
                <a16:creationId xmlns:a16="http://schemas.microsoft.com/office/drawing/2014/main" xmlns="" id="{566AE119-2E70-4C76-97B6-F43BB79F5FFD}"/>
              </a:ext>
            </a:extLst>
          </p:cNvPr>
          <p:cNvSpPr/>
          <p:nvPr/>
        </p:nvSpPr>
        <p:spPr>
          <a:xfrm>
            <a:off x="631971" y="1038126"/>
            <a:ext cx="1448030" cy="1661916"/>
          </a:xfrm>
          <a:prstGeom prst="rect">
            <a:avLst/>
          </a:prstGeom>
          <a:no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Textfeld 18">
            <a:extLst>
              <a:ext uri="{FF2B5EF4-FFF2-40B4-BE49-F238E27FC236}">
                <a16:creationId xmlns:a16="http://schemas.microsoft.com/office/drawing/2014/main" xmlns="" id="{67B39A90-B5B1-4082-903C-55DF1E4D74FC}"/>
              </a:ext>
            </a:extLst>
          </p:cNvPr>
          <p:cNvSpPr txBox="1"/>
          <p:nvPr/>
        </p:nvSpPr>
        <p:spPr>
          <a:xfrm rot="20365398">
            <a:off x="3185050" y="2942013"/>
            <a:ext cx="1483098" cy="584775"/>
          </a:xfrm>
          <a:prstGeom prst="rect">
            <a:avLst/>
          </a:prstGeom>
          <a:noFill/>
        </p:spPr>
        <p:txBody>
          <a:bodyPr wrap="none" rtlCol="0">
            <a:spAutoFit/>
          </a:bodyPr>
          <a:lstStyle/>
          <a:p>
            <a:r>
              <a:rPr lang="de-DE" sz="3200" b="1" dirty="0">
                <a:solidFill>
                  <a:srgbClr val="002060"/>
                </a:solidFill>
              </a:rPr>
              <a:t>Dollart</a:t>
            </a:r>
          </a:p>
        </p:txBody>
      </p:sp>
      <p:sp>
        <p:nvSpPr>
          <p:cNvPr id="20" name="Textfeld 19">
            <a:extLst>
              <a:ext uri="{FF2B5EF4-FFF2-40B4-BE49-F238E27FC236}">
                <a16:creationId xmlns:a16="http://schemas.microsoft.com/office/drawing/2014/main" xmlns="" id="{3EB88205-F762-46F5-B500-15FE5AB529A5}"/>
              </a:ext>
            </a:extLst>
          </p:cNvPr>
          <p:cNvSpPr txBox="1"/>
          <p:nvPr/>
        </p:nvSpPr>
        <p:spPr>
          <a:xfrm rot="187642">
            <a:off x="5714711" y="929491"/>
            <a:ext cx="1552028" cy="584775"/>
          </a:xfrm>
          <a:prstGeom prst="rect">
            <a:avLst/>
          </a:prstGeom>
          <a:noFill/>
        </p:spPr>
        <p:txBody>
          <a:bodyPr wrap="none" rtlCol="0">
            <a:spAutoFit/>
          </a:bodyPr>
          <a:lstStyle/>
          <a:p>
            <a:r>
              <a:rPr lang="de-DE" sz="3200" b="1" dirty="0">
                <a:ln>
                  <a:solidFill>
                    <a:schemeClr val="tx1"/>
                  </a:solidFill>
                </a:ln>
                <a:solidFill>
                  <a:schemeClr val="bg1"/>
                </a:solidFill>
              </a:rPr>
              <a:t>Emden</a:t>
            </a:r>
          </a:p>
        </p:txBody>
      </p:sp>
      <p:sp>
        <p:nvSpPr>
          <p:cNvPr id="21" name="Textfeld 20">
            <a:extLst>
              <a:ext uri="{FF2B5EF4-FFF2-40B4-BE49-F238E27FC236}">
                <a16:creationId xmlns:a16="http://schemas.microsoft.com/office/drawing/2014/main" xmlns="" id="{68959503-6DA8-42EE-BF23-D3E89734FFDD}"/>
              </a:ext>
            </a:extLst>
          </p:cNvPr>
          <p:cNvSpPr txBox="1"/>
          <p:nvPr/>
        </p:nvSpPr>
        <p:spPr>
          <a:xfrm rot="187642">
            <a:off x="3998816" y="1170631"/>
            <a:ext cx="1051891" cy="584775"/>
          </a:xfrm>
          <a:prstGeom prst="rect">
            <a:avLst/>
          </a:prstGeom>
          <a:noFill/>
        </p:spPr>
        <p:txBody>
          <a:bodyPr wrap="none" rtlCol="0">
            <a:spAutoFit/>
          </a:bodyPr>
          <a:lstStyle/>
          <a:p>
            <a:r>
              <a:rPr lang="de-DE" sz="3200" b="1" dirty="0">
                <a:solidFill>
                  <a:srgbClr val="002060"/>
                </a:solidFill>
              </a:rPr>
              <a:t>Ems</a:t>
            </a:r>
          </a:p>
        </p:txBody>
      </p:sp>
    </p:spTree>
    <p:extLst>
      <p:ext uri="{BB962C8B-B14F-4D97-AF65-F5344CB8AC3E}">
        <p14:creationId xmlns:p14="http://schemas.microsoft.com/office/powerpoint/2010/main" val="9151548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k 16">
            <a:extLst>
              <a:ext uri="{FF2B5EF4-FFF2-40B4-BE49-F238E27FC236}">
                <a16:creationId xmlns:a16="http://schemas.microsoft.com/office/drawing/2014/main" xmlns="" id="{F5F4D2C1-DF3D-41AB-B575-675380BAA15C}"/>
              </a:ext>
            </a:extLst>
          </p:cNvPr>
          <p:cNvPicPr>
            <a:picLocks noChangeAspect="1"/>
          </p:cNvPicPr>
          <p:nvPr/>
        </p:nvPicPr>
        <p:blipFill>
          <a:blip r:embed="rId3"/>
          <a:stretch>
            <a:fillRect/>
          </a:stretch>
        </p:blipFill>
        <p:spPr>
          <a:xfrm>
            <a:off x="121803" y="4731090"/>
            <a:ext cx="8900179" cy="627909"/>
          </a:xfrm>
          <a:prstGeom prst="rect">
            <a:avLst/>
          </a:prstGeom>
        </p:spPr>
      </p:pic>
      <p:pic>
        <p:nvPicPr>
          <p:cNvPr id="19" name="Grafik 18">
            <a:extLst>
              <a:ext uri="{FF2B5EF4-FFF2-40B4-BE49-F238E27FC236}">
                <a16:creationId xmlns:a16="http://schemas.microsoft.com/office/drawing/2014/main" xmlns="" id="{DD74543B-A6DD-49EF-89A6-DBB30306710B}"/>
              </a:ext>
            </a:extLst>
          </p:cNvPr>
          <p:cNvPicPr>
            <a:picLocks noChangeAspect="1"/>
          </p:cNvPicPr>
          <p:nvPr/>
        </p:nvPicPr>
        <p:blipFill>
          <a:blip r:embed="rId4"/>
          <a:stretch>
            <a:fillRect/>
          </a:stretch>
        </p:blipFill>
        <p:spPr>
          <a:xfrm>
            <a:off x="121803" y="3752301"/>
            <a:ext cx="8900179" cy="1580598"/>
          </a:xfrm>
          <a:prstGeom prst="rect">
            <a:avLst/>
          </a:prstGeom>
        </p:spPr>
      </p:pic>
      <p:pic>
        <p:nvPicPr>
          <p:cNvPr id="21" name="Grafik 20">
            <a:extLst>
              <a:ext uri="{FF2B5EF4-FFF2-40B4-BE49-F238E27FC236}">
                <a16:creationId xmlns:a16="http://schemas.microsoft.com/office/drawing/2014/main" xmlns="" id="{E454928F-6C79-45F8-A779-563016842B96}"/>
              </a:ext>
            </a:extLst>
          </p:cNvPr>
          <p:cNvPicPr>
            <a:picLocks noChangeAspect="1"/>
          </p:cNvPicPr>
          <p:nvPr/>
        </p:nvPicPr>
        <p:blipFill>
          <a:blip r:embed="rId5"/>
          <a:stretch>
            <a:fillRect/>
          </a:stretch>
        </p:blipFill>
        <p:spPr>
          <a:xfrm>
            <a:off x="121803" y="3285153"/>
            <a:ext cx="8900179" cy="2035291"/>
          </a:xfrm>
          <a:prstGeom prst="rect">
            <a:avLst/>
          </a:prstGeom>
        </p:spPr>
      </p:pic>
      <p:pic>
        <p:nvPicPr>
          <p:cNvPr id="26" name="Grafik 25">
            <a:extLst>
              <a:ext uri="{FF2B5EF4-FFF2-40B4-BE49-F238E27FC236}">
                <a16:creationId xmlns:a16="http://schemas.microsoft.com/office/drawing/2014/main" xmlns="" id="{A7342FF2-E999-4071-8E78-338555D1848C}"/>
              </a:ext>
            </a:extLst>
          </p:cNvPr>
          <p:cNvPicPr>
            <a:picLocks noChangeAspect="1"/>
          </p:cNvPicPr>
          <p:nvPr/>
        </p:nvPicPr>
        <p:blipFill>
          <a:blip r:embed="rId6"/>
          <a:stretch>
            <a:fillRect/>
          </a:stretch>
        </p:blipFill>
        <p:spPr>
          <a:xfrm>
            <a:off x="121803" y="2780929"/>
            <a:ext cx="8900179" cy="2526070"/>
          </a:xfrm>
          <a:prstGeom prst="rect">
            <a:avLst/>
          </a:prstGeom>
        </p:spPr>
      </p:pic>
      <p:pic>
        <p:nvPicPr>
          <p:cNvPr id="3" name="Grafik 2" descr="Kuh">
            <a:extLst>
              <a:ext uri="{FF2B5EF4-FFF2-40B4-BE49-F238E27FC236}">
                <a16:creationId xmlns:a16="http://schemas.microsoft.com/office/drawing/2014/main" xmlns="" id="{2A30C43F-B965-4600-A5FE-09452B6E9409}"/>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6660232" y="3959888"/>
            <a:ext cx="914400" cy="914400"/>
          </a:xfrm>
          <a:prstGeom prst="rect">
            <a:avLst/>
          </a:prstGeom>
        </p:spPr>
      </p:pic>
      <p:sp>
        <p:nvSpPr>
          <p:cNvPr id="8" name="Textfeld 7">
            <a:extLst>
              <a:ext uri="{FF2B5EF4-FFF2-40B4-BE49-F238E27FC236}">
                <a16:creationId xmlns:a16="http://schemas.microsoft.com/office/drawing/2014/main" xmlns="" id="{52B3B158-34FC-4475-88B7-786C5B5736C5}"/>
              </a:ext>
            </a:extLst>
          </p:cNvPr>
          <p:cNvSpPr txBox="1"/>
          <p:nvPr/>
        </p:nvSpPr>
        <p:spPr>
          <a:xfrm rot="21307717">
            <a:off x="201238" y="2427263"/>
            <a:ext cx="1657826" cy="461665"/>
          </a:xfrm>
          <a:prstGeom prst="rect">
            <a:avLst/>
          </a:prstGeom>
          <a:noFill/>
        </p:spPr>
        <p:txBody>
          <a:bodyPr wrap="none" rtlCol="0">
            <a:spAutoFit/>
          </a:bodyPr>
          <a:lstStyle/>
          <a:p>
            <a:r>
              <a:rPr lang="de-DE" sz="2400" dirty="0" smtClean="0"/>
              <a:t>Sedimente</a:t>
            </a:r>
            <a:endParaRPr lang="de-DE" sz="2400" dirty="0"/>
          </a:p>
        </p:txBody>
      </p:sp>
      <p:sp>
        <p:nvSpPr>
          <p:cNvPr id="11" name="Textfeld 10">
            <a:extLst>
              <a:ext uri="{FF2B5EF4-FFF2-40B4-BE49-F238E27FC236}">
                <a16:creationId xmlns:a16="http://schemas.microsoft.com/office/drawing/2014/main" xmlns="" id="{B5D4F40C-F2DD-42A5-A0EF-BBE9EA65CDCD}"/>
              </a:ext>
            </a:extLst>
          </p:cNvPr>
          <p:cNvSpPr txBox="1"/>
          <p:nvPr/>
        </p:nvSpPr>
        <p:spPr>
          <a:xfrm rot="1855181">
            <a:off x="5302577" y="3028221"/>
            <a:ext cx="3946145" cy="461665"/>
          </a:xfrm>
          <a:prstGeom prst="rect">
            <a:avLst/>
          </a:prstGeom>
          <a:noFill/>
        </p:spPr>
        <p:txBody>
          <a:bodyPr wrap="none" rtlCol="0">
            <a:spAutoFit/>
          </a:bodyPr>
          <a:lstStyle/>
          <a:p>
            <a:r>
              <a:rPr lang="de-DE" sz="2400" dirty="0" smtClean="0"/>
              <a:t>Schaffung </a:t>
            </a:r>
            <a:r>
              <a:rPr lang="de-DE" sz="2400" dirty="0"/>
              <a:t>von Kleireserven</a:t>
            </a:r>
          </a:p>
        </p:txBody>
      </p:sp>
      <p:sp>
        <p:nvSpPr>
          <p:cNvPr id="20" name="Titel 1">
            <a:extLst>
              <a:ext uri="{FF2B5EF4-FFF2-40B4-BE49-F238E27FC236}">
                <a16:creationId xmlns:a16="http://schemas.microsoft.com/office/drawing/2014/main" xmlns="" id="{09CB37A9-CFFB-4362-97EC-A95C664FA8AF}"/>
              </a:ext>
            </a:extLst>
          </p:cNvPr>
          <p:cNvSpPr txBox="1">
            <a:spLocks/>
          </p:cNvSpPr>
          <p:nvPr/>
        </p:nvSpPr>
        <p:spPr>
          <a:xfrm>
            <a:off x="467436" y="211600"/>
            <a:ext cx="4104456" cy="1008111"/>
          </a:xfrm>
          <a:prstGeom prst="rect">
            <a:avLst/>
          </a:prstGeom>
        </p:spPr>
        <p:txBody>
          <a:bodyPr/>
          <a:lstStyle>
            <a:lvl1pPr algn="ctr" rtl="0" eaLnBrk="1" fontAlgn="base" hangingPunct="1">
              <a:spcBef>
                <a:spcPct val="0"/>
              </a:spcBef>
              <a:spcAft>
                <a:spcPct val="0"/>
              </a:spcAft>
              <a:defRPr sz="2400" b="1" kern="1200">
                <a:solidFill>
                  <a:schemeClr val="tx2"/>
                </a:solidFill>
                <a:latin typeface="+mj-lt"/>
                <a:ea typeface="+mj-ea"/>
                <a:cs typeface="+mj-cs"/>
              </a:defRPr>
            </a:lvl1pPr>
            <a:lvl2pPr algn="ctr" rtl="0" eaLnBrk="1" fontAlgn="base" hangingPunct="1">
              <a:spcBef>
                <a:spcPct val="0"/>
              </a:spcBef>
              <a:spcAft>
                <a:spcPct val="0"/>
              </a:spcAft>
              <a:defRPr sz="3000" b="1">
                <a:solidFill>
                  <a:schemeClr val="tx2"/>
                </a:solidFill>
                <a:latin typeface="Arial" panose="020B0604020202020204" pitchFamily="34" charset="0"/>
              </a:defRPr>
            </a:lvl2pPr>
            <a:lvl3pPr algn="ctr" rtl="0" eaLnBrk="1" fontAlgn="base" hangingPunct="1">
              <a:spcBef>
                <a:spcPct val="0"/>
              </a:spcBef>
              <a:spcAft>
                <a:spcPct val="0"/>
              </a:spcAft>
              <a:defRPr sz="3000" b="1">
                <a:solidFill>
                  <a:schemeClr val="tx2"/>
                </a:solidFill>
                <a:latin typeface="Arial" panose="020B0604020202020204" pitchFamily="34" charset="0"/>
              </a:defRPr>
            </a:lvl3pPr>
            <a:lvl4pPr algn="ctr" rtl="0" eaLnBrk="1" fontAlgn="base" hangingPunct="1">
              <a:spcBef>
                <a:spcPct val="0"/>
              </a:spcBef>
              <a:spcAft>
                <a:spcPct val="0"/>
              </a:spcAft>
              <a:defRPr sz="3000" b="1">
                <a:solidFill>
                  <a:schemeClr val="tx2"/>
                </a:solidFill>
                <a:latin typeface="Arial" panose="020B0604020202020204" pitchFamily="34" charset="0"/>
              </a:defRPr>
            </a:lvl4pPr>
            <a:lvl5pPr algn="ctr" rtl="0" eaLnBrk="1" fontAlgn="base" hangingPunct="1">
              <a:spcBef>
                <a:spcPct val="0"/>
              </a:spcBef>
              <a:spcAft>
                <a:spcPct val="0"/>
              </a:spcAft>
              <a:defRPr sz="3000" b="1">
                <a:solidFill>
                  <a:schemeClr val="tx2"/>
                </a:solidFill>
                <a:latin typeface="Arial" panose="020B0604020202020204" pitchFamily="34" charset="0"/>
              </a:defRPr>
            </a:lvl5pPr>
            <a:lvl6pPr marL="457200" algn="ctr" rtl="0" eaLnBrk="1" fontAlgn="base" hangingPunct="1">
              <a:spcBef>
                <a:spcPct val="0"/>
              </a:spcBef>
              <a:spcAft>
                <a:spcPct val="0"/>
              </a:spcAft>
              <a:defRPr sz="3000" b="1">
                <a:solidFill>
                  <a:schemeClr val="tx2"/>
                </a:solidFill>
                <a:latin typeface="Arial" panose="020B0604020202020204" pitchFamily="34" charset="0"/>
              </a:defRPr>
            </a:lvl6pPr>
            <a:lvl7pPr marL="914400" algn="ctr" rtl="0" eaLnBrk="1" fontAlgn="base" hangingPunct="1">
              <a:spcBef>
                <a:spcPct val="0"/>
              </a:spcBef>
              <a:spcAft>
                <a:spcPct val="0"/>
              </a:spcAft>
              <a:defRPr sz="3000" b="1">
                <a:solidFill>
                  <a:schemeClr val="tx2"/>
                </a:solidFill>
                <a:latin typeface="Arial" panose="020B0604020202020204" pitchFamily="34" charset="0"/>
              </a:defRPr>
            </a:lvl7pPr>
            <a:lvl8pPr marL="1371600" algn="ctr" rtl="0" eaLnBrk="1" fontAlgn="base" hangingPunct="1">
              <a:spcBef>
                <a:spcPct val="0"/>
              </a:spcBef>
              <a:spcAft>
                <a:spcPct val="0"/>
              </a:spcAft>
              <a:defRPr sz="3000" b="1">
                <a:solidFill>
                  <a:schemeClr val="tx2"/>
                </a:solidFill>
                <a:latin typeface="Arial" panose="020B0604020202020204" pitchFamily="34" charset="0"/>
              </a:defRPr>
            </a:lvl8pPr>
            <a:lvl9pPr marL="1828800" algn="ctr" rtl="0" eaLnBrk="1" fontAlgn="base" hangingPunct="1">
              <a:spcBef>
                <a:spcPct val="0"/>
              </a:spcBef>
              <a:spcAft>
                <a:spcPct val="0"/>
              </a:spcAft>
              <a:defRPr sz="3000" b="1">
                <a:solidFill>
                  <a:schemeClr val="tx2"/>
                </a:solidFill>
                <a:latin typeface="Arial" panose="020B0604020202020204" pitchFamily="34" charset="0"/>
              </a:defRPr>
            </a:lvl9pPr>
          </a:lstStyle>
          <a:p>
            <a:r>
              <a:rPr lang="de-DE" dirty="0"/>
              <a:t>Küste: </a:t>
            </a:r>
            <a:r>
              <a:rPr lang="de-DE" dirty="0" smtClean="0"/>
              <a:t>Anpassung an </a:t>
            </a:r>
            <a:r>
              <a:rPr lang="de-DE" dirty="0"/>
              <a:t>Meeresspiegelanstieg</a:t>
            </a:r>
          </a:p>
        </p:txBody>
      </p:sp>
      <p:sp>
        <p:nvSpPr>
          <p:cNvPr id="15" name="Textfeld 14">
            <a:extLst>
              <a:ext uri="{FF2B5EF4-FFF2-40B4-BE49-F238E27FC236}">
                <a16:creationId xmlns:a16="http://schemas.microsoft.com/office/drawing/2014/main" xmlns="" id="{60C5625F-65FE-4D62-A51C-F28051C40C96}"/>
              </a:ext>
            </a:extLst>
          </p:cNvPr>
          <p:cNvSpPr txBox="1"/>
          <p:nvPr/>
        </p:nvSpPr>
        <p:spPr>
          <a:xfrm>
            <a:off x="134762" y="1513549"/>
            <a:ext cx="6178294" cy="523220"/>
          </a:xfrm>
          <a:prstGeom prst="rect">
            <a:avLst/>
          </a:prstGeom>
          <a:noFill/>
        </p:spPr>
        <p:txBody>
          <a:bodyPr wrap="none" rtlCol="0">
            <a:spAutoFit/>
          </a:bodyPr>
          <a:lstStyle/>
          <a:p>
            <a:r>
              <a:rPr lang="de-DE" sz="2800" b="1" dirty="0"/>
              <a:t>Stark vereinfachende </a:t>
            </a:r>
            <a:r>
              <a:rPr lang="de-DE" sz="2800" b="1" dirty="0" err="1"/>
              <a:t>Prinzipskizze</a:t>
            </a:r>
            <a:endParaRPr lang="de-DE" sz="2800" b="1" dirty="0"/>
          </a:p>
        </p:txBody>
      </p:sp>
      <p:sp>
        <p:nvSpPr>
          <p:cNvPr id="2" name="Freihandform 1"/>
          <p:cNvSpPr/>
          <p:nvPr/>
        </p:nvSpPr>
        <p:spPr>
          <a:xfrm>
            <a:off x="316523" y="3050895"/>
            <a:ext cx="2421301" cy="835071"/>
          </a:xfrm>
          <a:custGeom>
            <a:avLst/>
            <a:gdLst>
              <a:gd name="connsiteX0" fmla="*/ 0 w 2421301"/>
              <a:gd name="connsiteY0" fmla="*/ 8828 h 835071"/>
              <a:gd name="connsiteX1" fmla="*/ 1881554 w 2421301"/>
              <a:gd name="connsiteY1" fmla="*/ 105543 h 835071"/>
              <a:gd name="connsiteX2" fmla="*/ 2373923 w 2421301"/>
              <a:gd name="connsiteY2" fmla="*/ 756174 h 835071"/>
              <a:gd name="connsiteX3" fmla="*/ 2373923 w 2421301"/>
              <a:gd name="connsiteY3" fmla="*/ 800136 h 835071"/>
            </a:gdLst>
            <a:ahLst/>
            <a:cxnLst>
              <a:cxn ang="0">
                <a:pos x="connsiteX0" y="connsiteY0"/>
              </a:cxn>
              <a:cxn ang="0">
                <a:pos x="connsiteX1" y="connsiteY1"/>
              </a:cxn>
              <a:cxn ang="0">
                <a:pos x="connsiteX2" y="connsiteY2"/>
              </a:cxn>
              <a:cxn ang="0">
                <a:pos x="connsiteX3" y="connsiteY3"/>
              </a:cxn>
            </a:cxnLst>
            <a:rect l="l" t="t" r="r" b="b"/>
            <a:pathLst>
              <a:path w="2421301" h="835071">
                <a:moveTo>
                  <a:pt x="0" y="8828"/>
                </a:moveTo>
                <a:cubicBezTo>
                  <a:pt x="742950" y="-5094"/>
                  <a:pt x="1485900" y="-19015"/>
                  <a:pt x="1881554" y="105543"/>
                </a:cubicBezTo>
                <a:cubicBezTo>
                  <a:pt x="2277208" y="230101"/>
                  <a:pt x="2291861" y="640408"/>
                  <a:pt x="2373923" y="756174"/>
                </a:cubicBezTo>
                <a:cubicBezTo>
                  <a:pt x="2455985" y="871940"/>
                  <a:pt x="2414954" y="836038"/>
                  <a:pt x="2373923" y="800136"/>
                </a:cubicBezTo>
              </a:path>
            </a:pathLst>
          </a:custGeom>
          <a:noFill/>
          <a:ln w="38100">
            <a:solidFill>
              <a:srgbClr val="FFC000"/>
            </a:solidFill>
            <a:prstDash val="sysDash"/>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Freihandform 4"/>
          <p:cNvSpPr/>
          <p:nvPr/>
        </p:nvSpPr>
        <p:spPr>
          <a:xfrm>
            <a:off x="307731" y="2833486"/>
            <a:ext cx="3845683" cy="695881"/>
          </a:xfrm>
          <a:custGeom>
            <a:avLst/>
            <a:gdLst>
              <a:gd name="connsiteX0" fmla="*/ 0 w 3845683"/>
              <a:gd name="connsiteY0" fmla="*/ 67976 h 695881"/>
              <a:gd name="connsiteX1" fmla="*/ 2127738 w 3845683"/>
              <a:gd name="connsiteY1" fmla="*/ 50391 h 695881"/>
              <a:gd name="connsiteX2" fmla="*/ 3683977 w 3845683"/>
              <a:gd name="connsiteY2" fmla="*/ 630683 h 695881"/>
              <a:gd name="connsiteX3" fmla="*/ 3719146 w 3845683"/>
              <a:gd name="connsiteY3" fmla="*/ 657060 h 695881"/>
            </a:gdLst>
            <a:ahLst/>
            <a:cxnLst>
              <a:cxn ang="0">
                <a:pos x="connsiteX0" y="connsiteY0"/>
              </a:cxn>
              <a:cxn ang="0">
                <a:pos x="connsiteX1" y="connsiteY1"/>
              </a:cxn>
              <a:cxn ang="0">
                <a:pos x="connsiteX2" y="connsiteY2"/>
              </a:cxn>
              <a:cxn ang="0">
                <a:pos x="connsiteX3" y="connsiteY3"/>
              </a:cxn>
            </a:cxnLst>
            <a:rect l="l" t="t" r="r" b="b"/>
            <a:pathLst>
              <a:path w="3845683" h="695881">
                <a:moveTo>
                  <a:pt x="0" y="67976"/>
                </a:moveTo>
                <a:cubicBezTo>
                  <a:pt x="756871" y="12291"/>
                  <a:pt x="1513742" y="-43393"/>
                  <a:pt x="2127738" y="50391"/>
                </a:cubicBezTo>
                <a:cubicBezTo>
                  <a:pt x="2741734" y="144175"/>
                  <a:pt x="3418742" y="529572"/>
                  <a:pt x="3683977" y="630683"/>
                </a:cubicBezTo>
                <a:cubicBezTo>
                  <a:pt x="3949212" y="731794"/>
                  <a:pt x="3834179" y="694427"/>
                  <a:pt x="3719146" y="657060"/>
                </a:cubicBezTo>
              </a:path>
            </a:pathLst>
          </a:custGeom>
          <a:noFill/>
          <a:ln w="38100">
            <a:solidFill>
              <a:srgbClr val="FFC000"/>
            </a:solidFill>
            <a:prstDash val="sysDash"/>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Freihandform 23"/>
          <p:cNvSpPr/>
          <p:nvPr/>
        </p:nvSpPr>
        <p:spPr>
          <a:xfrm>
            <a:off x="307731" y="2311288"/>
            <a:ext cx="6260123" cy="2375012"/>
          </a:xfrm>
          <a:custGeom>
            <a:avLst/>
            <a:gdLst>
              <a:gd name="connsiteX0" fmla="*/ 0 w 6260123"/>
              <a:gd name="connsiteY0" fmla="*/ 220897 h 2375012"/>
              <a:gd name="connsiteX1" fmla="*/ 5117123 w 6260123"/>
              <a:gd name="connsiteY1" fmla="*/ 203312 h 2375012"/>
              <a:gd name="connsiteX2" fmla="*/ 6260123 w 6260123"/>
              <a:gd name="connsiteY2" fmla="*/ 2375012 h 2375012"/>
            </a:gdLst>
            <a:ahLst/>
            <a:cxnLst>
              <a:cxn ang="0">
                <a:pos x="connsiteX0" y="connsiteY0"/>
              </a:cxn>
              <a:cxn ang="0">
                <a:pos x="connsiteX1" y="connsiteY1"/>
              </a:cxn>
              <a:cxn ang="0">
                <a:pos x="connsiteX2" y="connsiteY2"/>
              </a:cxn>
            </a:cxnLst>
            <a:rect l="l" t="t" r="r" b="b"/>
            <a:pathLst>
              <a:path w="6260123" h="2375012">
                <a:moveTo>
                  <a:pt x="0" y="220897"/>
                </a:moveTo>
                <a:cubicBezTo>
                  <a:pt x="2036884" y="32595"/>
                  <a:pt x="4073769" y="-155707"/>
                  <a:pt x="5117123" y="203312"/>
                </a:cubicBezTo>
                <a:cubicBezTo>
                  <a:pt x="6160477" y="562331"/>
                  <a:pt x="6210300" y="1468671"/>
                  <a:pt x="6260123" y="2375012"/>
                </a:cubicBezTo>
              </a:path>
            </a:pathLst>
          </a:custGeom>
          <a:noFill/>
          <a:ln w="38100">
            <a:solidFill>
              <a:srgbClr val="FFC000"/>
            </a:solidFill>
            <a:prstDash val="sysDash"/>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6428044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Karte – Pilotstudie</a:t>
            </a:r>
            <a:br>
              <a:rPr lang="de-DE" dirty="0" smtClean="0"/>
            </a:br>
            <a:endParaRPr lang="de-DE" dirty="0"/>
          </a:p>
        </p:txBody>
      </p:sp>
      <p:pic>
        <p:nvPicPr>
          <p:cNvPr id="3" name="Grafik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95536" y="900246"/>
            <a:ext cx="8424936" cy="5957754"/>
          </a:xfrm>
          <a:prstGeom prst="rect">
            <a:avLst/>
          </a:prstGeom>
        </p:spPr>
      </p:pic>
    </p:spTree>
    <p:extLst>
      <p:ext uri="{BB962C8B-B14F-4D97-AF65-F5344CB8AC3E}">
        <p14:creationId xmlns:p14="http://schemas.microsoft.com/office/powerpoint/2010/main" val="2402206418"/>
      </p:ext>
    </p:extLst>
  </p:cSld>
  <p:clrMapOvr>
    <a:masterClrMapping/>
  </p:clrMapOvr>
</p:sld>
</file>

<file path=ppt/theme/theme1.xml><?xml version="1.0" encoding="utf-8"?>
<a:theme xmlns:a="http://schemas.openxmlformats.org/drawingml/2006/main" name="Präsentation1">
  <a:themeElements>
    <a:clrScheme name="Prä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räsentation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Prä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äsentation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äsentation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äsentation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äsentation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äsentation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räsentation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räsentation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räsentation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räsentation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räsentation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räsentation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äsentationsvorlage.potx" id="{A6822090-F8B6-4C18-B753-C3710FEA5985}" vid="{71E59AB5-9D45-41BA-A03A-33483968AE71}"/>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Präsentationsvorlage</Template>
  <TotalTime>0</TotalTime>
  <Words>2150</Words>
  <Application>Microsoft Office PowerPoint</Application>
  <PresentationFormat>Bildschirmpräsentation (4:3)</PresentationFormat>
  <Paragraphs>242</Paragraphs>
  <Slides>25</Slides>
  <Notes>13</Notes>
  <HiddenSlides>0</HiddenSlides>
  <MMClips>0</MMClips>
  <ScaleCrop>false</ScaleCrop>
  <HeadingPairs>
    <vt:vector size="8" baseType="variant">
      <vt:variant>
        <vt:lpstr>Verwendete Schriftarten</vt:lpstr>
      </vt:variant>
      <vt:variant>
        <vt:i4>4</vt:i4>
      </vt:variant>
      <vt:variant>
        <vt:lpstr>Design</vt:lpstr>
      </vt:variant>
      <vt:variant>
        <vt:i4>1</vt:i4>
      </vt:variant>
      <vt:variant>
        <vt:lpstr>Eingebettete OLE-Server</vt:lpstr>
      </vt:variant>
      <vt:variant>
        <vt:i4>2</vt:i4>
      </vt:variant>
      <vt:variant>
        <vt:lpstr>Folientitel</vt:lpstr>
      </vt:variant>
      <vt:variant>
        <vt:i4>25</vt:i4>
      </vt:variant>
    </vt:vector>
  </HeadingPairs>
  <TitlesOfParts>
    <vt:vector size="32" baseType="lpstr">
      <vt:lpstr>Arial</vt:lpstr>
      <vt:lpstr>Courier New</vt:lpstr>
      <vt:lpstr>HelveticaNeueLT-Bold</vt:lpstr>
      <vt:lpstr>Wingdings</vt:lpstr>
      <vt:lpstr>Präsentation1</vt:lpstr>
      <vt:lpstr>PHOTO-PAINT</vt:lpstr>
      <vt:lpstr>PHOTO-PAINT Home &amp; Student</vt:lpstr>
      <vt:lpstr>  Anpassung an den Klimawandel:   „Ökologischen Strategie  zum Sedimentmanagement  an der Ems“ </vt:lpstr>
      <vt:lpstr>Klimaentwicklung aktuell WMO-Bericht 2019</vt:lpstr>
      <vt:lpstr>Entwicklung Wasserstand lokal</vt:lpstr>
      <vt:lpstr>Entwicklung Wasserstand mögliche Zukunft</vt:lpstr>
      <vt:lpstr>PowerPoint-Präsentation</vt:lpstr>
      <vt:lpstr>Belastungsänderungen durch Klimawandel</vt:lpstr>
      <vt:lpstr>Strategie Ausgangspunkte</vt:lpstr>
      <vt:lpstr>Strategie: wesentliche Randbedingungen</vt:lpstr>
      <vt:lpstr>Strategie I: Grundlagen</vt:lpstr>
      <vt:lpstr>Strategie II: Ziel / Systemgrenzen</vt:lpstr>
      <vt:lpstr>Strategie III: Grundsätzliche Fragen</vt:lpstr>
      <vt:lpstr>Bilaterale Zusammenarbeit</vt:lpstr>
      <vt:lpstr>Ziele der Strategie (zitiert aus Leitlinien)</vt:lpstr>
      <vt:lpstr>PowerPoint-Präsentation</vt:lpstr>
      <vt:lpstr>PowerPoint-Präsentation</vt:lpstr>
      <vt:lpstr>Morphodynamisches Gleichgewicht</vt:lpstr>
      <vt:lpstr>Profiles [m], (German Datum ~ MSL)</vt:lpstr>
      <vt:lpstr>Wassertiefen [NN] </vt:lpstr>
      <vt:lpstr>Increase of Hm0 &amp; Te due to set back (four polders)</vt:lpstr>
      <vt:lpstr>Niedersächsische Projekte (gestartet in 2018)</vt:lpstr>
      <vt:lpstr>„Offene“ Liste möglicher Projekte</vt:lpstr>
      <vt:lpstr>Kleipütten im Vorland </vt:lpstr>
      <vt:lpstr>Zu untersuchen: Gewinnung über Pütten</vt:lpstr>
      <vt:lpstr>PowerPoint-Präsentation</vt:lpstr>
      <vt:lpstr>Karte – Pilotstudie </vt:lpstr>
    </vt:vector>
  </TitlesOfParts>
  <Company>IT.Niedersachsen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Kaiser, Ralf</dc:creator>
  <cp:lastModifiedBy>Zuidema, Monika</cp:lastModifiedBy>
  <cp:revision>181</cp:revision>
  <cp:lastPrinted>2019-04-29T12:42:42Z</cp:lastPrinted>
  <dcterms:created xsi:type="dcterms:W3CDTF">2018-10-18T16:07:27Z</dcterms:created>
  <dcterms:modified xsi:type="dcterms:W3CDTF">2021-04-30T10:26:44Z</dcterms:modified>
</cp:coreProperties>
</file>