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7"/>
  </p:notesMasterIdLst>
  <p:handoutMasterIdLst>
    <p:handoutMasterId r:id="rId18"/>
  </p:handoutMasterIdLst>
  <p:sldIdLst>
    <p:sldId id="272" r:id="rId2"/>
    <p:sldId id="479" r:id="rId3"/>
    <p:sldId id="480" r:id="rId4"/>
    <p:sldId id="492" r:id="rId5"/>
    <p:sldId id="482" r:id="rId6"/>
    <p:sldId id="493" r:id="rId7"/>
    <p:sldId id="483" r:id="rId8"/>
    <p:sldId id="489" r:id="rId9"/>
    <p:sldId id="486" r:id="rId10"/>
    <p:sldId id="487" r:id="rId11"/>
    <p:sldId id="488" r:id="rId12"/>
    <p:sldId id="490" r:id="rId13"/>
    <p:sldId id="491" r:id="rId14"/>
    <p:sldId id="481" r:id="rId15"/>
    <p:sldId id="281" r:id="rId16"/>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1AFD"/>
    <a:srgbClr val="0218FD"/>
    <a:srgbClr val="0019FD"/>
    <a:srgbClr val="CCE3F5"/>
    <a:srgbClr val="FF9900"/>
    <a:srgbClr val="A9D8B7"/>
    <a:srgbClr val="FE948C"/>
    <a:srgbClr val="DFA8FE"/>
    <a:srgbClr val="DF947D"/>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ittlere Formatvorlage 2 - Akz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76" autoAdjust="0"/>
    <p:restoredTop sz="85155" autoAdjust="0"/>
  </p:normalViewPr>
  <p:slideViewPr>
    <p:cSldViewPr snapToGrid="0">
      <p:cViewPr varScale="1">
        <p:scale>
          <a:sx n="80" d="100"/>
          <a:sy n="80" d="100"/>
        </p:scale>
        <p:origin x="96" y="61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989C8469-50F7-4084-B9D4-2C3C3D14ABB3}" type="datetimeFigureOut">
              <a:rPr lang="de-DE" smtClean="0"/>
              <a:t>15.06.2021</a:t>
            </a:fld>
            <a:endParaRPr lang="de-DE"/>
          </a:p>
        </p:txBody>
      </p:sp>
      <p:sp>
        <p:nvSpPr>
          <p:cNvPr id="4" name="Fußzeilenplatzhalt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94D01978-5E2F-42AB-ABDA-1630A3E1B609}" type="slidenum">
              <a:rPr lang="de-DE" smtClean="0"/>
              <a:t>‹Nr.›</a:t>
            </a:fld>
            <a:endParaRPr lang="de-DE"/>
          </a:p>
        </p:txBody>
      </p:sp>
    </p:spTree>
    <p:extLst>
      <p:ext uri="{BB962C8B-B14F-4D97-AF65-F5344CB8AC3E}">
        <p14:creationId xmlns:p14="http://schemas.microsoft.com/office/powerpoint/2010/main" val="116548021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405768D8-2CE0-4BE8-8895-B7C1E725497D}" type="datetimeFigureOut">
              <a:rPr lang="de-DE" smtClean="0"/>
              <a:t>15.06.2021</a:t>
            </a:fld>
            <a:endParaRPr lang="de-DE"/>
          </a:p>
        </p:txBody>
      </p:sp>
      <p:sp>
        <p:nvSpPr>
          <p:cNvPr id="4" name="Folienbildplatzhalt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5B027FDF-3840-44EC-909F-B8164EB2376A}" type="slidenum">
              <a:rPr lang="de-DE" smtClean="0"/>
              <a:t>‹Nr.›</a:t>
            </a:fld>
            <a:endParaRPr lang="de-DE"/>
          </a:p>
        </p:txBody>
      </p:sp>
    </p:spTree>
    <p:extLst>
      <p:ext uri="{BB962C8B-B14F-4D97-AF65-F5344CB8AC3E}">
        <p14:creationId xmlns:p14="http://schemas.microsoft.com/office/powerpoint/2010/main" val="301481893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Wichtigste Randpunkte</a:t>
            </a:r>
          </a:p>
        </p:txBody>
      </p:sp>
      <p:sp>
        <p:nvSpPr>
          <p:cNvPr id="4" name="Foliennummernplatzhalter 3"/>
          <p:cNvSpPr>
            <a:spLocks noGrp="1"/>
          </p:cNvSpPr>
          <p:nvPr>
            <p:ph type="sldNum" sz="quarter" idx="10"/>
          </p:nvPr>
        </p:nvSpPr>
        <p:spPr/>
        <p:txBody>
          <a:bodyPr/>
          <a:lstStyle/>
          <a:p>
            <a:fld id="{5B027FDF-3840-44EC-909F-B8164EB2376A}" type="slidenum">
              <a:rPr lang="de-DE" smtClean="0"/>
              <a:t>2</a:t>
            </a:fld>
            <a:endParaRPr lang="de-DE"/>
          </a:p>
        </p:txBody>
      </p:sp>
    </p:spTree>
    <p:extLst>
      <p:ext uri="{BB962C8B-B14F-4D97-AF65-F5344CB8AC3E}">
        <p14:creationId xmlns:p14="http://schemas.microsoft.com/office/powerpoint/2010/main" val="14417187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IB</a:t>
            </a:r>
          </a:p>
        </p:txBody>
      </p:sp>
      <p:sp>
        <p:nvSpPr>
          <p:cNvPr id="4" name="Foliennummernplatzhalter 3"/>
          <p:cNvSpPr>
            <a:spLocks noGrp="1"/>
          </p:cNvSpPr>
          <p:nvPr>
            <p:ph type="sldNum" sz="quarter" idx="10"/>
          </p:nvPr>
        </p:nvSpPr>
        <p:spPr/>
        <p:txBody>
          <a:bodyPr/>
          <a:lstStyle/>
          <a:p>
            <a:fld id="{5B027FDF-3840-44EC-909F-B8164EB2376A}" type="slidenum">
              <a:rPr lang="de-DE" smtClean="0"/>
              <a:t>3</a:t>
            </a:fld>
            <a:endParaRPr lang="de-DE"/>
          </a:p>
        </p:txBody>
      </p:sp>
    </p:spTree>
    <p:extLst>
      <p:ext uri="{BB962C8B-B14F-4D97-AF65-F5344CB8AC3E}">
        <p14:creationId xmlns:p14="http://schemas.microsoft.com/office/powerpoint/2010/main" val="2839042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Wichtigste Randpunkte</a:t>
            </a:r>
            <a:endParaRPr lang="de-DE" dirty="0"/>
          </a:p>
        </p:txBody>
      </p:sp>
      <p:sp>
        <p:nvSpPr>
          <p:cNvPr id="4" name="Foliennummernplatzhalter 3"/>
          <p:cNvSpPr>
            <a:spLocks noGrp="1"/>
          </p:cNvSpPr>
          <p:nvPr>
            <p:ph type="sldNum" sz="quarter" idx="10"/>
          </p:nvPr>
        </p:nvSpPr>
        <p:spPr/>
        <p:txBody>
          <a:bodyPr/>
          <a:lstStyle/>
          <a:p>
            <a:fld id="{5B027FDF-3840-44EC-909F-B8164EB2376A}" type="slidenum">
              <a:rPr lang="de-DE" smtClean="0"/>
              <a:t>4</a:t>
            </a:fld>
            <a:endParaRPr lang="de-DE"/>
          </a:p>
        </p:txBody>
      </p:sp>
    </p:spTree>
    <p:extLst>
      <p:ext uri="{BB962C8B-B14F-4D97-AF65-F5344CB8AC3E}">
        <p14:creationId xmlns:p14="http://schemas.microsoft.com/office/powerpoint/2010/main" val="19019968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IB</a:t>
            </a:r>
          </a:p>
        </p:txBody>
      </p:sp>
      <p:sp>
        <p:nvSpPr>
          <p:cNvPr id="4" name="Foliennummernplatzhalter 3"/>
          <p:cNvSpPr>
            <a:spLocks noGrp="1"/>
          </p:cNvSpPr>
          <p:nvPr>
            <p:ph type="sldNum" sz="quarter" idx="10"/>
          </p:nvPr>
        </p:nvSpPr>
        <p:spPr/>
        <p:txBody>
          <a:bodyPr/>
          <a:lstStyle/>
          <a:p>
            <a:fld id="{5B027FDF-3840-44EC-909F-B8164EB2376A}" type="slidenum">
              <a:rPr lang="de-DE" smtClean="0"/>
              <a:t>5</a:t>
            </a:fld>
            <a:endParaRPr lang="de-DE"/>
          </a:p>
        </p:txBody>
      </p:sp>
    </p:spTree>
    <p:extLst>
      <p:ext uri="{BB962C8B-B14F-4D97-AF65-F5344CB8AC3E}">
        <p14:creationId xmlns:p14="http://schemas.microsoft.com/office/powerpoint/2010/main" val="57817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BundesHaushaltsOrdnung</a:t>
            </a:r>
            <a:endParaRPr lang="de-DE" dirty="0"/>
          </a:p>
        </p:txBody>
      </p:sp>
      <p:sp>
        <p:nvSpPr>
          <p:cNvPr id="4" name="Foliennummernplatzhalter 3"/>
          <p:cNvSpPr>
            <a:spLocks noGrp="1"/>
          </p:cNvSpPr>
          <p:nvPr>
            <p:ph type="sldNum" sz="quarter" idx="10"/>
          </p:nvPr>
        </p:nvSpPr>
        <p:spPr/>
        <p:txBody>
          <a:bodyPr/>
          <a:lstStyle/>
          <a:p>
            <a:fld id="{5B027FDF-3840-44EC-909F-B8164EB2376A}" type="slidenum">
              <a:rPr lang="de-DE" smtClean="0"/>
              <a:t>6</a:t>
            </a:fld>
            <a:endParaRPr lang="de-DE"/>
          </a:p>
        </p:txBody>
      </p:sp>
    </p:spTree>
    <p:extLst>
      <p:ext uri="{BB962C8B-B14F-4D97-AF65-F5344CB8AC3E}">
        <p14:creationId xmlns:p14="http://schemas.microsoft.com/office/powerpoint/2010/main" val="10562159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BundesHaushaltsOrdnung</a:t>
            </a:r>
            <a:endParaRPr lang="de-DE" dirty="0"/>
          </a:p>
        </p:txBody>
      </p:sp>
      <p:sp>
        <p:nvSpPr>
          <p:cNvPr id="4" name="Foliennummernplatzhalter 3"/>
          <p:cNvSpPr>
            <a:spLocks noGrp="1"/>
          </p:cNvSpPr>
          <p:nvPr>
            <p:ph type="sldNum" sz="quarter" idx="10"/>
          </p:nvPr>
        </p:nvSpPr>
        <p:spPr/>
        <p:txBody>
          <a:bodyPr/>
          <a:lstStyle/>
          <a:p>
            <a:fld id="{5B027FDF-3840-44EC-909F-B8164EB2376A}" type="slidenum">
              <a:rPr lang="de-DE" smtClean="0"/>
              <a:t>7</a:t>
            </a:fld>
            <a:endParaRPr lang="de-DE"/>
          </a:p>
        </p:txBody>
      </p:sp>
    </p:spTree>
    <p:extLst>
      <p:ext uri="{BB962C8B-B14F-4D97-AF65-F5344CB8AC3E}">
        <p14:creationId xmlns:p14="http://schemas.microsoft.com/office/powerpoint/2010/main" val="24574876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BundesHaushaltsOrdnung</a:t>
            </a:r>
            <a:r>
              <a:rPr lang="de-DE" dirty="0"/>
              <a:t>    / letzte Runde mit den 3 verbliebenen Bietern</a:t>
            </a:r>
            <a:r>
              <a:rPr lang="de-DE" baseline="0" dirty="0"/>
              <a:t> „last </a:t>
            </a:r>
            <a:r>
              <a:rPr lang="de-DE" baseline="0" dirty="0" err="1"/>
              <a:t>call</a:t>
            </a:r>
            <a:r>
              <a:rPr lang="de-DE" baseline="0" dirty="0"/>
              <a:t>“</a:t>
            </a:r>
            <a:endParaRPr lang="de-DE" dirty="0"/>
          </a:p>
        </p:txBody>
      </p:sp>
      <p:sp>
        <p:nvSpPr>
          <p:cNvPr id="4" name="Foliennummernplatzhalter 3"/>
          <p:cNvSpPr>
            <a:spLocks noGrp="1"/>
          </p:cNvSpPr>
          <p:nvPr>
            <p:ph type="sldNum" sz="quarter" idx="10"/>
          </p:nvPr>
        </p:nvSpPr>
        <p:spPr/>
        <p:txBody>
          <a:bodyPr/>
          <a:lstStyle/>
          <a:p>
            <a:fld id="{5B027FDF-3840-44EC-909F-B8164EB2376A}" type="slidenum">
              <a:rPr lang="de-DE" smtClean="0"/>
              <a:t>8</a:t>
            </a:fld>
            <a:endParaRPr lang="de-DE"/>
          </a:p>
        </p:txBody>
      </p:sp>
    </p:spTree>
    <p:extLst>
      <p:ext uri="{BB962C8B-B14F-4D97-AF65-F5344CB8AC3E}">
        <p14:creationId xmlns:p14="http://schemas.microsoft.com/office/powerpoint/2010/main" val="17714523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IB</a:t>
            </a:r>
          </a:p>
        </p:txBody>
      </p:sp>
      <p:sp>
        <p:nvSpPr>
          <p:cNvPr id="4" name="Foliennummernplatzhalter 3"/>
          <p:cNvSpPr>
            <a:spLocks noGrp="1"/>
          </p:cNvSpPr>
          <p:nvPr>
            <p:ph type="sldNum" sz="quarter" idx="10"/>
          </p:nvPr>
        </p:nvSpPr>
        <p:spPr/>
        <p:txBody>
          <a:bodyPr/>
          <a:lstStyle/>
          <a:p>
            <a:fld id="{5B027FDF-3840-44EC-909F-B8164EB2376A}" type="slidenum">
              <a:rPr lang="de-DE" smtClean="0"/>
              <a:t>9</a:t>
            </a:fld>
            <a:endParaRPr lang="de-DE"/>
          </a:p>
        </p:txBody>
      </p:sp>
    </p:spTree>
    <p:extLst>
      <p:ext uri="{BB962C8B-B14F-4D97-AF65-F5344CB8AC3E}">
        <p14:creationId xmlns:p14="http://schemas.microsoft.com/office/powerpoint/2010/main" val="38867734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BundesHaushaltsOrdnung</a:t>
            </a:r>
            <a:endParaRPr lang="de-DE" dirty="0"/>
          </a:p>
        </p:txBody>
      </p:sp>
      <p:sp>
        <p:nvSpPr>
          <p:cNvPr id="4" name="Foliennummernplatzhalter 3"/>
          <p:cNvSpPr>
            <a:spLocks noGrp="1"/>
          </p:cNvSpPr>
          <p:nvPr>
            <p:ph type="sldNum" sz="quarter" idx="10"/>
          </p:nvPr>
        </p:nvSpPr>
        <p:spPr/>
        <p:txBody>
          <a:bodyPr/>
          <a:lstStyle/>
          <a:p>
            <a:fld id="{5B027FDF-3840-44EC-909F-B8164EB2376A}" type="slidenum">
              <a:rPr lang="de-DE" smtClean="0"/>
              <a:t>10</a:t>
            </a:fld>
            <a:endParaRPr lang="de-DE"/>
          </a:p>
        </p:txBody>
      </p:sp>
    </p:spTree>
    <p:extLst>
      <p:ext uri="{BB962C8B-B14F-4D97-AF65-F5344CB8AC3E}">
        <p14:creationId xmlns:p14="http://schemas.microsoft.com/office/powerpoint/2010/main" val="35465221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BundesHaushaltsOrdnung</a:t>
            </a:r>
            <a:endParaRPr lang="de-DE" dirty="0"/>
          </a:p>
        </p:txBody>
      </p:sp>
      <p:sp>
        <p:nvSpPr>
          <p:cNvPr id="4" name="Foliennummernplatzhalter 3"/>
          <p:cNvSpPr>
            <a:spLocks noGrp="1"/>
          </p:cNvSpPr>
          <p:nvPr>
            <p:ph type="sldNum" sz="quarter" idx="10"/>
          </p:nvPr>
        </p:nvSpPr>
        <p:spPr/>
        <p:txBody>
          <a:bodyPr/>
          <a:lstStyle/>
          <a:p>
            <a:fld id="{5B027FDF-3840-44EC-909F-B8164EB2376A}" type="slidenum">
              <a:rPr lang="de-DE" smtClean="0"/>
              <a:t>11</a:t>
            </a:fld>
            <a:endParaRPr lang="de-DE"/>
          </a:p>
        </p:txBody>
      </p:sp>
    </p:spTree>
    <p:extLst>
      <p:ext uri="{BB962C8B-B14F-4D97-AF65-F5344CB8AC3E}">
        <p14:creationId xmlns:p14="http://schemas.microsoft.com/office/powerpoint/2010/main" val="26304895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IB</a:t>
            </a:r>
          </a:p>
        </p:txBody>
      </p:sp>
      <p:sp>
        <p:nvSpPr>
          <p:cNvPr id="4" name="Foliennummernplatzhalter 3"/>
          <p:cNvSpPr>
            <a:spLocks noGrp="1"/>
          </p:cNvSpPr>
          <p:nvPr>
            <p:ph type="sldNum" sz="quarter" idx="10"/>
          </p:nvPr>
        </p:nvSpPr>
        <p:spPr/>
        <p:txBody>
          <a:bodyPr/>
          <a:lstStyle/>
          <a:p>
            <a:fld id="{5B027FDF-3840-44EC-909F-B8164EB2376A}" type="slidenum">
              <a:rPr lang="de-DE" smtClean="0"/>
              <a:t>12</a:t>
            </a:fld>
            <a:endParaRPr lang="de-DE"/>
          </a:p>
        </p:txBody>
      </p:sp>
    </p:spTree>
    <p:extLst>
      <p:ext uri="{BB962C8B-B14F-4D97-AF65-F5344CB8AC3E}">
        <p14:creationId xmlns:p14="http://schemas.microsoft.com/office/powerpoint/2010/main" val="15459259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BundesHaushaltsOrdnung</a:t>
            </a:r>
            <a:endParaRPr lang="de-DE" dirty="0"/>
          </a:p>
        </p:txBody>
      </p:sp>
      <p:sp>
        <p:nvSpPr>
          <p:cNvPr id="4" name="Foliennummernplatzhalter 3"/>
          <p:cNvSpPr>
            <a:spLocks noGrp="1"/>
          </p:cNvSpPr>
          <p:nvPr>
            <p:ph type="sldNum" sz="quarter" idx="10"/>
          </p:nvPr>
        </p:nvSpPr>
        <p:spPr/>
        <p:txBody>
          <a:bodyPr/>
          <a:lstStyle/>
          <a:p>
            <a:fld id="{5B027FDF-3840-44EC-909F-B8164EB2376A}" type="slidenum">
              <a:rPr lang="de-DE" smtClean="0"/>
              <a:t>13</a:t>
            </a:fld>
            <a:endParaRPr lang="de-DE"/>
          </a:p>
        </p:txBody>
      </p:sp>
    </p:spTree>
    <p:extLst>
      <p:ext uri="{BB962C8B-B14F-4D97-AF65-F5344CB8AC3E}">
        <p14:creationId xmlns:p14="http://schemas.microsoft.com/office/powerpoint/2010/main" val="39579807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a:t>Wichtigste Randpunkte</a:t>
            </a:r>
            <a:endParaRPr lang="de-DE" dirty="0"/>
          </a:p>
        </p:txBody>
      </p:sp>
      <p:sp>
        <p:nvSpPr>
          <p:cNvPr id="4" name="Foliennummernplatzhalter 3"/>
          <p:cNvSpPr>
            <a:spLocks noGrp="1"/>
          </p:cNvSpPr>
          <p:nvPr>
            <p:ph type="sldNum" sz="quarter" idx="10"/>
          </p:nvPr>
        </p:nvSpPr>
        <p:spPr/>
        <p:txBody>
          <a:bodyPr/>
          <a:lstStyle/>
          <a:p>
            <a:fld id="{5B027FDF-3840-44EC-909F-B8164EB2376A}" type="slidenum">
              <a:rPr lang="de-DE" smtClean="0"/>
              <a:t>14</a:t>
            </a:fld>
            <a:endParaRPr lang="de-DE"/>
          </a:p>
        </p:txBody>
      </p:sp>
    </p:spTree>
    <p:extLst>
      <p:ext uri="{BB962C8B-B14F-4D97-AF65-F5344CB8AC3E}">
        <p14:creationId xmlns:p14="http://schemas.microsoft.com/office/powerpoint/2010/main" val="2715367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3"/>
            <a:ext cx="10058400" cy="810677"/>
          </a:xfrm>
        </p:spPr>
        <p:txBody>
          <a:bodyPr/>
          <a:lstStyle/>
          <a:p>
            <a:r>
              <a:rPr lang="de-DE" dirty="0"/>
              <a:t>Titelmasterformat durch Klicken </a:t>
            </a:r>
            <a:endParaRPr lang="en-US" dirty="0"/>
          </a:p>
        </p:txBody>
      </p:sp>
      <p:sp>
        <p:nvSpPr>
          <p:cNvPr id="3" name="Content Placeholder 2"/>
          <p:cNvSpPr>
            <a:spLocks noGrp="1"/>
          </p:cNvSpPr>
          <p:nvPr>
            <p:ph idx="1"/>
          </p:nvPr>
        </p:nvSpPr>
        <p:spPr>
          <a:xfrm>
            <a:off x="987552" y="1900598"/>
            <a:ext cx="10058400" cy="4023360"/>
          </a:xfrm>
        </p:spPr>
        <p:txBody>
          <a:bodyPr/>
          <a:lstStyle/>
          <a:p>
            <a:pPr lvl="0"/>
            <a:r>
              <a:rPr lang="de-DE" dirty="0"/>
              <a:t>Formatvorlagen des Textmasters bearbeiten</a:t>
            </a:r>
          </a:p>
          <a:p>
            <a:pPr lvl="1"/>
            <a:r>
              <a:rPr lang="de-DE" dirty="0"/>
              <a:t>Zweite Ebene</a:t>
            </a:r>
          </a:p>
          <a:p>
            <a:pPr lvl="2"/>
            <a:r>
              <a:rPr lang="de-DE" dirty="0"/>
              <a:t>Dritte Ebene</a:t>
            </a:r>
          </a:p>
          <a:p>
            <a:pPr lvl="3"/>
            <a:r>
              <a:rPr lang="de-DE" dirty="0"/>
              <a:t>Vierte Ebene</a:t>
            </a:r>
          </a:p>
          <a:p>
            <a:pPr lvl="4"/>
            <a:r>
              <a:rPr lang="de-DE" dirty="0"/>
              <a:t>Fünfte Ebene</a:t>
            </a:r>
            <a:endParaRPr lang="en-US" dirty="0"/>
          </a:p>
        </p:txBody>
      </p:sp>
      <p:cxnSp>
        <p:nvCxnSpPr>
          <p:cNvPr id="7" name="Straight Connector 9"/>
          <p:cNvCxnSpPr/>
          <p:nvPr userDrawn="1"/>
        </p:nvCxnSpPr>
        <p:spPr>
          <a:xfrm>
            <a:off x="1097280" y="1216637"/>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8" name="Fußzeilenplatzhalter 3"/>
          <p:cNvSpPr>
            <a:spLocks noGrp="1"/>
          </p:cNvSpPr>
          <p:nvPr>
            <p:ph type="ftr" sz="quarter" idx="3"/>
          </p:nvPr>
        </p:nvSpPr>
        <p:spPr>
          <a:xfrm>
            <a:off x="2121408" y="6487217"/>
            <a:ext cx="7779050" cy="306775"/>
          </a:xfrm>
          <a:prstGeom prst="rect">
            <a:avLst/>
          </a:prstGeom>
        </p:spPr>
        <p:txBody>
          <a:bodyPr/>
          <a:lstStyle>
            <a:lvl1pPr algn="ctr">
              <a:defRPr sz="900">
                <a:solidFill>
                  <a:srgbClr val="011AFD"/>
                </a:solidFill>
              </a:defRPr>
            </a:lvl1pPr>
          </a:lstStyle>
          <a:p>
            <a:r>
              <a:rPr lang="en-US" dirty="0" err="1"/>
              <a:t>Ingenieurgesellschaft</a:t>
            </a:r>
            <a:r>
              <a:rPr lang="en-US" dirty="0"/>
              <a:t> ITAS Salzgitter GmbH | Salzgitter – Köln – Bochum – Lippstadt | info@itas-sz.de</a:t>
            </a:r>
          </a:p>
        </p:txBody>
      </p:sp>
      <p:sp>
        <p:nvSpPr>
          <p:cNvPr id="9"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900">
                <a:solidFill>
                  <a:srgbClr val="011AFD"/>
                </a:solidFill>
              </a:defRPr>
            </a:lvl1pPr>
          </a:lstStyle>
          <a:p>
            <a:fld id="{4CE482DC-2269-4F26-9D2A-7E44B1A4CD85}" type="slidenum">
              <a:rPr lang="en-US" smtClean="0"/>
              <a:pPr/>
              <a:t>‹Nr.›</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cxnSp>
        <p:nvCxnSpPr>
          <p:cNvPr id="6" name="Straight Connector 9"/>
          <p:cNvCxnSpPr/>
          <p:nvPr userDrawn="1"/>
        </p:nvCxnSpPr>
        <p:spPr>
          <a:xfrm>
            <a:off x="1097280" y="1216637"/>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7" name="Fußzeilenplatzhalter 3"/>
          <p:cNvSpPr>
            <a:spLocks noGrp="1"/>
          </p:cNvSpPr>
          <p:nvPr>
            <p:ph type="ftr" sz="quarter" idx="3"/>
          </p:nvPr>
        </p:nvSpPr>
        <p:spPr>
          <a:xfrm>
            <a:off x="2121408" y="6487217"/>
            <a:ext cx="7779050" cy="306775"/>
          </a:xfrm>
          <a:prstGeom prst="rect">
            <a:avLst/>
          </a:prstGeom>
        </p:spPr>
        <p:txBody>
          <a:bodyPr/>
          <a:lstStyle>
            <a:lvl1pPr algn="ctr">
              <a:defRPr sz="900">
                <a:solidFill>
                  <a:srgbClr val="011AFD"/>
                </a:solidFill>
              </a:defRPr>
            </a:lvl1pPr>
          </a:lstStyle>
          <a:p>
            <a:r>
              <a:rPr lang="en-US" dirty="0" err="1"/>
              <a:t>Ingenieurgesellschaft</a:t>
            </a:r>
            <a:r>
              <a:rPr lang="en-US" dirty="0"/>
              <a:t> ITAS Salzgitter GmbH | Salzgitter – Köln – Bochum – Lippstadt | info@itas-sz.de</a:t>
            </a:r>
          </a:p>
        </p:txBody>
      </p:sp>
      <p:sp>
        <p:nvSpPr>
          <p:cNvPr id="8"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900">
                <a:solidFill>
                  <a:srgbClr val="011AFD"/>
                </a:solidFill>
              </a:defRPr>
            </a:lvl1pPr>
          </a:lstStyle>
          <a:p>
            <a:fld id="{4CE482DC-2269-4F26-9D2A-7E44B1A4CD85}" type="slidenum">
              <a:rPr lang="en-US" smtClean="0"/>
              <a:pPr/>
              <a:t>‹Nr.›</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enutzerdefiniertes Layou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7" name="Fußzeilenplatzhalter 3"/>
          <p:cNvSpPr>
            <a:spLocks noGrp="1"/>
          </p:cNvSpPr>
          <p:nvPr>
            <p:ph type="ftr" sz="quarter" idx="3"/>
          </p:nvPr>
        </p:nvSpPr>
        <p:spPr>
          <a:xfrm>
            <a:off x="2121408" y="6487217"/>
            <a:ext cx="7779050" cy="306775"/>
          </a:xfrm>
          <a:prstGeom prst="rect">
            <a:avLst/>
          </a:prstGeom>
        </p:spPr>
        <p:txBody>
          <a:bodyPr/>
          <a:lstStyle>
            <a:lvl1pPr algn="ctr">
              <a:defRPr sz="900">
                <a:solidFill>
                  <a:srgbClr val="011AFD"/>
                </a:solidFill>
              </a:defRPr>
            </a:lvl1pPr>
          </a:lstStyle>
          <a:p>
            <a:r>
              <a:rPr lang="en-US"/>
              <a:t>Ingenieurgesellschaft ITAS Salzgitter GmbH | Salzgitter – Köln – Bochum – Lippstadt | info@itas-sz.de</a:t>
            </a:r>
            <a:endParaRPr lang="en-US" dirty="0"/>
          </a:p>
        </p:txBody>
      </p:sp>
      <p:sp>
        <p:nvSpPr>
          <p:cNvPr id="9"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900">
                <a:solidFill>
                  <a:srgbClr val="011AFD"/>
                </a:solidFill>
              </a:defRPr>
            </a:lvl1pPr>
          </a:lstStyle>
          <a:p>
            <a:fld id="{4CE482DC-2269-4F26-9D2A-7E44B1A4CD85}" type="slidenum">
              <a:rPr lang="en-US" smtClean="0"/>
              <a:pPr/>
              <a:t>‹Nr.›</a:t>
            </a:fld>
            <a:endParaRPr lang="en-US" dirty="0"/>
          </a:p>
        </p:txBody>
      </p:sp>
    </p:spTree>
    <p:extLst>
      <p:ext uri="{BB962C8B-B14F-4D97-AF65-F5344CB8AC3E}">
        <p14:creationId xmlns:p14="http://schemas.microsoft.com/office/powerpoint/2010/main" val="48614834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3175" y="6400800"/>
            <a:ext cx="12188825" cy="4572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828965"/>
          </a:xfrm>
          <a:prstGeom prst="rect">
            <a:avLst/>
          </a:prstGeom>
        </p:spPr>
        <p:txBody>
          <a:bodyPr vert="horz" lIns="91440" tIns="45720" rIns="91440" bIns="45720" rtlCol="0" anchor="b">
            <a:normAutofit/>
          </a:bodyPr>
          <a:lstStyle/>
          <a:p>
            <a:r>
              <a:rPr lang="de-DE" dirty="0"/>
              <a:t>Titelmasterformat durch Klicken</a:t>
            </a:r>
            <a:endParaRPr lang="en-US" dirty="0"/>
          </a:p>
        </p:txBody>
      </p:sp>
      <p:sp>
        <p:nvSpPr>
          <p:cNvPr id="3" name="Text Placeholder 2"/>
          <p:cNvSpPr>
            <a:spLocks noGrp="1"/>
          </p:cNvSpPr>
          <p:nvPr>
            <p:ph type="body" idx="1"/>
          </p:nvPr>
        </p:nvSpPr>
        <p:spPr>
          <a:xfrm>
            <a:off x="1097280" y="1317707"/>
            <a:ext cx="10058400" cy="4551387"/>
          </a:xfrm>
          <a:prstGeom prst="rect">
            <a:avLst/>
          </a:prstGeom>
        </p:spPr>
        <p:txBody>
          <a:bodyPr vert="horz" lIns="0" tIns="45720" rIns="0" bIns="45720" rtlCol="0">
            <a:normAutofit/>
          </a:bodyPr>
          <a:lstStyle/>
          <a:p>
            <a:pPr lvl="0"/>
            <a:r>
              <a:rPr lang="de-DE" dirty="0"/>
              <a:t>Formatvorlagen des Textmasters bearbeiten</a:t>
            </a:r>
          </a:p>
          <a:p>
            <a:pPr lvl="1"/>
            <a:r>
              <a:rPr lang="de-DE" dirty="0"/>
              <a:t>Zweite Ebene</a:t>
            </a:r>
          </a:p>
          <a:p>
            <a:pPr lvl="2"/>
            <a:r>
              <a:rPr lang="de-DE" dirty="0"/>
              <a:t>Dritte Ebene</a:t>
            </a:r>
          </a:p>
          <a:p>
            <a:pPr lvl="3"/>
            <a:r>
              <a:rPr lang="de-DE" dirty="0"/>
              <a:t>Vierte Ebene</a:t>
            </a:r>
          </a:p>
          <a:p>
            <a:pPr lvl="4"/>
            <a:r>
              <a:rPr lang="de-DE" dirty="0"/>
              <a:t>Fünfte Ebene</a:t>
            </a:r>
            <a:endParaRPr lang="en-US" dirty="0"/>
          </a:p>
        </p:txBody>
      </p:sp>
      <p:sp>
        <p:nvSpPr>
          <p:cNvPr id="10" name="Fußzeilenplatzhalter 3"/>
          <p:cNvSpPr>
            <a:spLocks noGrp="1"/>
          </p:cNvSpPr>
          <p:nvPr>
            <p:ph type="ftr" sz="quarter" idx="3"/>
          </p:nvPr>
        </p:nvSpPr>
        <p:spPr>
          <a:xfrm>
            <a:off x="2121408" y="6487217"/>
            <a:ext cx="7779050" cy="306775"/>
          </a:xfrm>
          <a:prstGeom prst="rect">
            <a:avLst/>
          </a:prstGeom>
        </p:spPr>
        <p:txBody>
          <a:bodyPr/>
          <a:lstStyle>
            <a:lvl1pPr algn="ctr">
              <a:defRPr sz="900">
                <a:solidFill>
                  <a:srgbClr val="011AFD"/>
                </a:solidFill>
              </a:defRPr>
            </a:lvl1pPr>
          </a:lstStyle>
          <a:p>
            <a:r>
              <a:rPr lang="en-US" dirty="0" err="1"/>
              <a:t>Ingenieurgesellschaft</a:t>
            </a:r>
            <a:r>
              <a:rPr lang="en-US" dirty="0"/>
              <a:t> ITAS Salzgitter GmbH | Salzgitter – Köln – Bochum – Lippstadt | info@itas-sz.de</a:t>
            </a:r>
          </a:p>
        </p:txBody>
      </p:sp>
      <p:pic>
        <p:nvPicPr>
          <p:cNvPr id="11" name="Grafik 10"/>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2296" y="6398913"/>
            <a:ext cx="842630" cy="459088"/>
          </a:xfrm>
          <a:prstGeom prst="rect">
            <a:avLst/>
          </a:prstGeom>
        </p:spPr>
      </p:pic>
      <p:sp>
        <p:nvSpPr>
          <p:cNvPr id="13"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900">
                <a:solidFill>
                  <a:srgbClr val="011AFD"/>
                </a:solidFill>
              </a:defRPr>
            </a:lvl1pPr>
          </a:lstStyle>
          <a:p>
            <a:fld id="{4CE482DC-2269-4F26-9D2A-7E44B1A4CD85}" type="slidenum">
              <a:rPr lang="en-US" smtClean="0"/>
              <a:pPr/>
              <a:t>‹Nr.›</a:t>
            </a:fld>
            <a:endParaRPr lang="en-US" dirty="0"/>
          </a:p>
        </p:txBody>
      </p:sp>
    </p:spTree>
  </p:cSld>
  <p:clrMap bg1="lt1" tx1="dk1" bg2="lt2" tx2="dk2" accent1="accent1" accent2="accent2" accent3="accent3" accent4="accent4" accent5="accent5" accent6="accent6" hlink="hlink" folHlink="folHlink"/>
  <p:sldLayoutIdLst>
    <p:sldLayoutId id="2147483660" r:id="rId1"/>
    <p:sldLayoutId id="2147483654" r:id="rId2"/>
    <p:sldLayoutId id="2147483661" r:id="rId3"/>
  </p:sldLayoutIdLst>
  <p:hf hd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4.w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4.wmf"/></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g"/><Relationship Id="rId4" Type="http://schemas.openxmlformats.org/officeDocument/2006/relationships/image" Target="../media/image4.w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15.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oleObject" Target="../embeddings/oleObject12.bin"/><Relationship Id="rId1" Type="http://schemas.openxmlformats.org/officeDocument/2006/relationships/slideLayout" Target="../slideLayouts/slideLayout2.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0088" y="601409"/>
            <a:ext cx="8357616" cy="5718048"/>
          </a:xfrm>
          <a:prstGeom prst="rect">
            <a:avLst/>
          </a:prstGeom>
        </p:spPr>
      </p:pic>
      <p:sp>
        <p:nvSpPr>
          <p:cNvPr id="10" name="Inhaltsplatzhalter 1"/>
          <p:cNvSpPr txBox="1">
            <a:spLocks/>
          </p:cNvSpPr>
          <p:nvPr/>
        </p:nvSpPr>
        <p:spPr>
          <a:xfrm>
            <a:off x="5385763" y="1916700"/>
            <a:ext cx="4050450" cy="1080120"/>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de-DE" sz="2000" dirty="0">
                <a:solidFill>
                  <a:schemeClr val="tx1"/>
                </a:solidFill>
              </a:rPr>
              <a:t>Ingenieurgesellschaft</a:t>
            </a:r>
          </a:p>
          <a:p>
            <a:pPr algn="ctr"/>
            <a:r>
              <a:rPr lang="de-DE" sz="2000" b="1" dirty="0">
                <a:solidFill>
                  <a:schemeClr val="tx1"/>
                </a:solidFill>
              </a:rPr>
              <a:t>ITAS</a:t>
            </a:r>
            <a:r>
              <a:rPr lang="de-DE" sz="2000" dirty="0">
                <a:solidFill>
                  <a:schemeClr val="tx1"/>
                </a:solidFill>
              </a:rPr>
              <a:t> Salzgitter GmbH</a:t>
            </a:r>
          </a:p>
        </p:txBody>
      </p:sp>
      <p:sp>
        <p:nvSpPr>
          <p:cNvPr id="11" name="Inhaltsplatzhalter 2"/>
          <p:cNvSpPr txBox="1">
            <a:spLocks/>
          </p:cNvSpPr>
          <p:nvPr/>
        </p:nvSpPr>
        <p:spPr>
          <a:xfrm>
            <a:off x="5138235" y="2092853"/>
            <a:ext cx="4545506" cy="1710190"/>
          </a:xfrm>
          <a:prstGeom prst="rect">
            <a:avLst/>
          </a:prstGeom>
        </p:spPr>
        <p:txBody>
          <a:bodyPr vert="horz" lIns="91440" tIns="45720" rIns="91440" bIns="45720" rtlCol="0" anchor="ctr"/>
          <a:lstStyle>
            <a:defPPr>
              <a:defRPr lang="en-US"/>
            </a:defPPr>
            <a:lvl1pPr marL="0" algn="ctr" defTabSz="457200" rtl="0" eaLnBrk="1" latinLnBrk="0" hangingPunct="1">
              <a:defRPr sz="900" kern="1200" cap="all" baseline="0">
                <a:solidFill>
                  <a:srgbClr val="FFFFFF"/>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de-DE" sz="1000" dirty="0">
                <a:solidFill>
                  <a:schemeClr val="tx1"/>
                </a:solidFill>
              </a:rPr>
              <a:t>seit 1999</a:t>
            </a:r>
          </a:p>
          <a:p>
            <a:r>
              <a:rPr lang="de-DE" sz="1000" dirty="0">
                <a:solidFill>
                  <a:schemeClr val="tx1"/>
                </a:solidFill>
              </a:rPr>
              <a:t>Zertifiziert nach DIN EN ISO 9001:2015</a:t>
            </a:r>
          </a:p>
        </p:txBody>
      </p:sp>
      <p:sp>
        <p:nvSpPr>
          <p:cNvPr id="12" name="Fußzeilenplatzhalter 11"/>
          <p:cNvSpPr>
            <a:spLocks noGrp="1"/>
          </p:cNvSpPr>
          <p:nvPr>
            <p:ph type="ftr" sz="quarter" idx="3"/>
          </p:nvPr>
        </p:nvSpPr>
        <p:spPr/>
        <p:txBody>
          <a:bodyPr/>
          <a:lstStyle/>
          <a:p>
            <a:r>
              <a:rPr lang="en-US"/>
              <a:t>Ingenieurgesellschaft ITAS Salzgitter GmbH | Salzgitter – Köln – Bochum – Lippstadt | info@itas-sz.de</a:t>
            </a:r>
            <a:endParaRPr lang="en-US" dirty="0"/>
          </a:p>
        </p:txBody>
      </p:sp>
      <p:sp>
        <p:nvSpPr>
          <p:cNvPr id="13" name="Foliennummernplatzhalter 12"/>
          <p:cNvSpPr>
            <a:spLocks noGrp="1"/>
          </p:cNvSpPr>
          <p:nvPr>
            <p:ph type="sldNum" sz="quarter" idx="4"/>
          </p:nvPr>
        </p:nvSpPr>
        <p:spPr/>
        <p:txBody>
          <a:bodyPr/>
          <a:lstStyle/>
          <a:p>
            <a:fld id="{4CE482DC-2269-4F26-9D2A-7E44B1A4CD85}" type="slidenum">
              <a:rPr lang="en-US" smtClean="0"/>
              <a:pPr/>
              <a:t>1</a:t>
            </a:fld>
            <a:endParaRPr lang="en-US" dirty="0"/>
          </a:p>
        </p:txBody>
      </p:sp>
      <p:sp>
        <p:nvSpPr>
          <p:cNvPr id="3" name="Textfeld 2"/>
          <p:cNvSpPr txBox="1"/>
          <p:nvPr/>
        </p:nvSpPr>
        <p:spPr>
          <a:xfrm>
            <a:off x="6216640" y="3089329"/>
            <a:ext cx="3872013" cy="1323439"/>
          </a:xfrm>
          <a:prstGeom prst="rect">
            <a:avLst/>
          </a:prstGeom>
          <a:noFill/>
        </p:spPr>
        <p:txBody>
          <a:bodyPr wrap="square" rtlCol="0">
            <a:spAutoFit/>
          </a:bodyPr>
          <a:lstStyle/>
          <a:p>
            <a:r>
              <a:rPr lang="de-DE" sz="2000" b="1" dirty="0">
                <a:solidFill>
                  <a:srgbClr val="011AFD"/>
                </a:solidFill>
                <a:effectLst>
                  <a:outerShdw blurRad="38100" dist="38100" dir="2700000" algn="tl">
                    <a:srgbClr val="000000">
                      <a:alpha val="43137"/>
                    </a:srgbClr>
                  </a:outerShdw>
                </a:effectLst>
              </a:rPr>
              <a:t>Gemeinde Jemgum</a:t>
            </a:r>
          </a:p>
          <a:p>
            <a:r>
              <a:rPr lang="de-DE" sz="2000" b="1" dirty="0">
                <a:solidFill>
                  <a:srgbClr val="011AFD"/>
                </a:solidFill>
                <a:effectLst>
                  <a:outerShdw blurRad="38100" dist="38100" dir="2700000" algn="tl">
                    <a:srgbClr val="000000">
                      <a:alpha val="43137"/>
                    </a:srgbClr>
                  </a:outerShdw>
                </a:effectLst>
              </a:rPr>
              <a:t>Präsentation zum Stand des </a:t>
            </a:r>
          </a:p>
          <a:p>
            <a:r>
              <a:rPr lang="de-DE" sz="2000" b="1" dirty="0">
                <a:solidFill>
                  <a:srgbClr val="011AFD"/>
                </a:solidFill>
                <a:effectLst>
                  <a:outerShdw blurRad="38100" dist="38100" dir="2700000" algn="tl">
                    <a:srgbClr val="000000">
                      <a:alpha val="43137"/>
                    </a:srgbClr>
                  </a:outerShdw>
                </a:effectLst>
              </a:rPr>
              <a:t>Markterkundungsverfahren zur Privatisierung des Abwassernetzes </a:t>
            </a:r>
          </a:p>
        </p:txBody>
      </p:sp>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8318" y="5128351"/>
            <a:ext cx="2439386" cy="1191106"/>
          </a:xfrm>
          <a:prstGeom prst="rect">
            <a:avLst/>
          </a:prstGeom>
          <a:scene3d>
            <a:camera prst="orthographicFront"/>
            <a:lightRig rig="threePt" dir="t"/>
          </a:scene3d>
          <a:sp3d>
            <a:bevelT/>
          </a:sp3d>
        </p:spPr>
      </p:pic>
    </p:spTree>
    <p:extLst>
      <p:ext uri="{BB962C8B-B14F-4D97-AF65-F5344CB8AC3E}">
        <p14:creationId xmlns:p14="http://schemas.microsoft.com/office/powerpoint/2010/main" val="28703386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81733" y="1025693"/>
            <a:ext cx="10058400" cy="464779"/>
          </a:xfrm>
        </p:spPr>
        <p:txBody>
          <a:bodyPr>
            <a:normAutofit fontScale="90000"/>
          </a:bodyPr>
          <a:lstStyle/>
          <a:p>
            <a:br>
              <a:rPr lang="de-DE" sz="3600" dirty="0"/>
            </a:br>
            <a:r>
              <a:rPr lang="de-DE" sz="3600" dirty="0"/>
              <a:t>Markterkundungsverfahren</a:t>
            </a:r>
            <a:br>
              <a:rPr lang="de-DE" sz="3600" b="1" dirty="0">
                <a:solidFill>
                  <a:srgbClr val="011AFD"/>
                </a:solidFill>
                <a:effectLst>
                  <a:outerShdw blurRad="38100" dist="38100" dir="2700000" algn="tl">
                    <a:srgbClr val="000000">
                      <a:alpha val="43137"/>
                    </a:srgbClr>
                  </a:outerShdw>
                </a:effectLst>
              </a:rPr>
            </a:br>
            <a:endParaRPr lang="de-DE" sz="3600" dirty="0"/>
          </a:p>
        </p:txBody>
      </p:sp>
      <p:sp>
        <p:nvSpPr>
          <p:cNvPr id="5" name="Textfeld 4"/>
          <p:cNvSpPr txBox="1"/>
          <p:nvPr/>
        </p:nvSpPr>
        <p:spPr>
          <a:xfrm>
            <a:off x="1146972" y="1218089"/>
            <a:ext cx="7894276" cy="6340197"/>
          </a:xfrm>
          <a:prstGeom prst="rect">
            <a:avLst/>
          </a:prstGeom>
          <a:noFill/>
        </p:spPr>
        <p:txBody>
          <a:bodyPr wrap="square" rtlCol="0">
            <a:spAutoFit/>
          </a:bodyPr>
          <a:lstStyle/>
          <a:p>
            <a:pPr marL="285750" indent="-285750">
              <a:buClr>
                <a:srgbClr val="011AFD"/>
              </a:buClr>
              <a:buFont typeface="Arial" panose="020B0604020202020204" pitchFamily="34" charset="0"/>
              <a:buChar char="•"/>
            </a:pPr>
            <a:endParaRPr lang="de-DE" sz="1400" b="1" dirty="0"/>
          </a:p>
          <a:p>
            <a:pPr marL="285750" indent="-285750">
              <a:buClr>
                <a:srgbClr val="011AFD"/>
              </a:buClr>
              <a:buFont typeface="Arial" panose="020B0604020202020204" pitchFamily="34" charset="0"/>
              <a:buChar char="•"/>
            </a:pPr>
            <a:endParaRPr lang="de-DE" sz="1400" b="1" dirty="0"/>
          </a:p>
          <a:p>
            <a:pPr marL="285750" indent="-285750">
              <a:buClr>
                <a:srgbClr val="011AFD"/>
              </a:buClr>
              <a:buFont typeface="Arial" panose="020B0604020202020204" pitchFamily="34" charset="0"/>
              <a:buChar char="•"/>
            </a:pPr>
            <a:endParaRPr lang="de-DE" sz="1400" b="1" dirty="0"/>
          </a:p>
          <a:p>
            <a:pPr marL="285750" indent="-285750">
              <a:buClr>
                <a:srgbClr val="011AFD"/>
              </a:buClr>
              <a:buFont typeface="Arial" panose="020B0604020202020204" pitchFamily="34" charset="0"/>
              <a:buChar char="•"/>
            </a:pPr>
            <a:endParaRPr lang="de-DE" sz="1400" b="1" dirty="0"/>
          </a:p>
          <a:p>
            <a:pPr marL="285750" indent="-285750">
              <a:buClr>
                <a:srgbClr val="011AFD"/>
              </a:buClr>
              <a:buFont typeface="Arial" panose="020B0604020202020204" pitchFamily="34" charset="0"/>
              <a:buChar char="•"/>
            </a:pPr>
            <a:endParaRPr lang="de-DE" sz="1400" b="1" dirty="0"/>
          </a:p>
          <a:p>
            <a:pPr>
              <a:buClr>
                <a:srgbClr val="011AFD"/>
              </a:buClr>
            </a:pPr>
            <a:endParaRPr lang="de-DE" sz="1400" b="1" dirty="0"/>
          </a:p>
          <a:p>
            <a:pPr marL="285750" indent="-285750">
              <a:buClr>
                <a:srgbClr val="011AFD"/>
              </a:buClr>
              <a:buFont typeface="Arial" panose="020B0604020202020204" pitchFamily="34" charset="0"/>
              <a:buChar char="•"/>
            </a:pPr>
            <a:endParaRPr lang="de-DE" sz="1400" b="1" dirty="0"/>
          </a:p>
          <a:p>
            <a:pPr marL="285750" indent="-285750">
              <a:buClr>
                <a:srgbClr val="011AFD"/>
              </a:buClr>
              <a:buFont typeface="Arial" panose="020B0604020202020204" pitchFamily="34" charset="0"/>
              <a:buChar char="•"/>
            </a:pPr>
            <a:r>
              <a:rPr lang="de-DE" sz="1400" b="1" dirty="0"/>
              <a:t>Aufgabenstellung/Zielsetzung</a:t>
            </a:r>
            <a:br>
              <a:rPr lang="de-DE" sz="1400" b="1" dirty="0"/>
            </a:br>
            <a:r>
              <a:rPr lang="de-DE" sz="1400" b="1" dirty="0"/>
              <a:t>										</a:t>
            </a:r>
          </a:p>
          <a:p>
            <a:pPr marL="285750" indent="-285750">
              <a:buClr>
                <a:srgbClr val="011AFD"/>
              </a:buClr>
              <a:buFont typeface="Arial" panose="020B0604020202020204" pitchFamily="34" charset="0"/>
              <a:buChar char="•"/>
            </a:pPr>
            <a:endParaRPr lang="de-DE" sz="1400" b="1" dirty="0"/>
          </a:p>
          <a:p>
            <a:pPr marL="285750" indent="-285750">
              <a:buClr>
                <a:srgbClr val="011AFD"/>
              </a:buClr>
              <a:buFont typeface="Arial" panose="020B0604020202020204" pitchFamily="34" charset="0"/>
              <a:buChar char="•"/>
            </a:pPr>
            <a:r>
              <a:rPr lang="de-DE" sz="1400" b="1" dirty="0"/>
              <a:t>Definition und Stand des Markterkundungsverfahren</a:t>
            </a:r>
          </a:p>
          <a:p>
            <a:pPr marL="285750" indent="-285750">
              <a:buClr>
                <a:srgbClr val="011AFD"/>
              </a:buClr>
              <a:buFont typeface="Arial" panose="020B0604020202020204" pitchFamily="34" charset="0"/>
              <a:buChar char="•"/>
            </a:pPr>
            <a:endParaRPr lang="de-DE" sz="1400" b="1" dirty="0"/>
          </a:p>
          <a:p>
            <a:pPr marL="285750" indent="-285750">
              <a:buClr>
                <a:srgbClr val="011AFD"/>
              </a:buClr>
              <a:buFont typeface="Arial" panose="020B0604020202020204" pitchFamily="34" charset="0"/>
              <a:buChar char="•"/>
            </a:pPr>
            <a:endParaRPr lang="de-DE" sz="1400" b="1" dirty="0"/>
          </a:p>
          <a:p>
            <a:pPr marL="285750" indent="-285750">
              <a:buClr>
                <a:srgbClr val="011AFD"/>
              </a:buClr>
              <a:buFont typeface="Arial" panose="020B0604020202020204" pitchFamily="34" charset="0"/>
              <a:buChar char="•"/>
            </a:pPr>
            <a:r>
              <a:rPr lang="de-DE" sz="1400" b="1" dirty="0"/>
              <a:t>Juristische Themen und weitere Schritte</a:t>
            </a:r>
          </a:p>
          <a:p>
            <a:pPr marL="285750" indent="-285750">
              <a:buClr>
                <a:srgbClr val="011AFD"/>
              </a:buClr>
              <a:buFont typeface="Arial" panose="020B0604020202020204" pitchFamily="34" charset="0"/>
              <a:buChar char="•"/>
            </a:pPr>
            <a:endParaRPr lang="de-DE" sz="1400" b="1" dirty="0"/>
          </a:p>
          <a:p>
            <a:pPr marL="285750" indent="-285750">
              <a:buClr>
                <a:srgbClr val="011AFD"/>
              </a:buClr>
              <a:buFont typeface="Arial" panose="020B0604020202020204" pitchFamily="34" charset="0"/>
              <a:buChar char="•"/>
            </a:pPr>
            <a:endParaRPr lang="de-DE" sz="1400" b="1" dirty="0"/>
          </a:p>
          <a:p>
            <a:pPr marL="285750" indent="-285750">
              <a:buClr>
                <a:srgbClr val="011AFD"/>
              </a:buClr>
              <a:buFont typeface="Arial" panose="020B0604020202020204" pitchFamily="34" charset="0"/>
              <a:buChar char="•"/>
            </a:pPr>
            <a:r>
              <a:rPr lang="de-DE" sz="1400" b="1" dirty="0"/>
              <a:t>Dauer und Ergebnisse</a:t>
            </a:r>
            <a:br>
              <a:rPr lang="de-DE" sz="1400" b="1" dirty="0"/>
            </a:br>
            <a:r>
              <a:rPr lang="de-DE" sz="1400" b="1" dirty="0"/>
              <a:t>									</a:t>
            </a:r>
            <a:br>
              <a:rPr lang="de-DE" sz="1400" i="1" dirty="0"/>
            </a:br>
            <a:r>
              <a:rPr lang="de-DE" sz="1400" i="1" dirty="0"/>
              <a:t>					</a:t>
            </a:r>
            <a:r>
              <a:rPr lang="de-DE" sz="1400" b="1" dirty="0"/>
              <a:t>										</a:t>
            </a:r>
          </a:p>
          <a:p>
            <a:pPr>
              <a:buClr>
                <a:srgbClr val="011AFD"/>
              </a:buClr>
            </a:pPr>
            <a:br>
              <a:rPr lang="de-DE" sz="1400" b="1" dirty="0"/>
            </a:br>
            <a:r>
              <a:rPr lang="de-DE" sz="1400" b="1" dirty="0"/>
              <a:t>															</a:t>
            </a:r>
            <a:endParaRPr lang="de-DE" sz="1400" dirty="0"/>
          </a:p>
          <a:p>
            <a:pPr>
              <a:buClr>
                <a:srgbClr val="011AFD"/>
              </a:buClr>
            </a:pPr>
            <a:endParaRPr lang="de-DE" sz="1400" dirty="0"/>
          </a:p>
          <a:p>
            <a:pPr marL="285750" indent="-285750">
              <a:buClr>
                <a:srgbClr val="011AFD"/>
              </a:buClr>
              <a:buFont typeface="Arial" panose="020B0604020202020204" pitchFamily="34" charset="0"/>
              <a:buChar char="•"/>
            </a:pPr>
            <a:endParaRPr lang="de-DE" sz="1400" dirty="0"/>
          </a:p>
          <a:p>
            <a:pPr marL="285750" indent="-285750">
              <a:buClr>
                <a:srgbClr val="011AFD"/>
              </a:buClr>
              <a:buFont typeface="Arial" panose="020B0604020202020204" pitchFamily="34" charset="0"/>
              <a:buChar char="•"/>
            </a:pPr>
            <a:endParaRPr lang="de-DE" sz="1400" dirty="0"/>
          </a:p>
          <a:p>
            <a:endParaRPr lang="de-DE" sz="1400" dirty="0"/>
          </a:p>
          <a:p>
            <a:pPr marL="285750" indent="-285750">
              <a:buClr>
                <a:srgbClr val="011AFD"/>
              </a:buClr>
              <a:buFont typeface="Arial" panose="020B0604020202020204" pitchFamily="34" charset="0"/>
              <a:buChar char="•"/>
            </a:pPr>
            <a:endParaRPr lang="de-DE" sz="1400" dirty="0"/>
          </a:p>
          <a:p>
            <a:pPr marL="285750" indent="-285750">
              <a:buClr>
                <a:srgbClr val="011AFD"/>
              </a:buClr>
              <a:buFont typeface="Arial" panose="020B0604020202020204" pitchFamily="34" charset="0"/>
              <a:buChar char="•"/>
            </a:pPr>
            <a:endParaRPr lang="de-DE" sz="1400" dirty="0"/>
          </a:p>
          <a:p>
            <a:endParaRPr lang="de-DE" sz="1400" dirty="0"/>
          </a:p>
          <a:p>
            <a:endParaRPr lang="de-DE" sz="1400" dirty="0"/>
          </a:p>
        </p:txBody>
      </p:sp>
      <p:sp>
        <p:nvSpPr>
          <p:cNvPr id="6" name="Fußzeilenplatzhalter 5"/>
          <p:cNvSpPr>
            <a:spLocks noGrp="1"/>
          </p:cNvSpPr>
          <p:nvPr>
            <p:ph type="ftr" sz="quarter" idx="3"/>
          </p:nvPr>
        </p:nvSpPr>
        <p:spPr/>
        <p:txBody>
          <a:bodyPr/>
          <a:lstStyle/>
          <a:p>
            <a:r>
              <a:rPr lang="en-US"/>
              <a:t>Ingenieurgesellschaft ITAS Salzgitter GmbH | Salzgitter – Köln – Bochum – Lippstadt | info@itas-sz.de</a:t>
            </a:r>
            <a:endParaRPr lang="en-US" dirty="0"/>
          </a:p>
        </p:txBody>
      </p:sp>
      <p:sp>
        <p:nvSpPr>
          <p:cNvPr id="7" name="Foliennummernplatzhalter 6"/>
          <p:cNvSpPr>
            <a:spLocks noGrp="1"/>
          </p:cNvSpPr>
          <p:nvPr>
            <p:ph type="sldNum" sz="quarter" idx="4"/>
          </p:nvPr>
        </p:nvSpPr>
        <p:spPr/>
        <p:txBody>
          <a:bodyPr/>
          <a:lstStyle/>
          <a:p>
            <a:fld id="{4CE482DC-2269-4F26-9D2A-7E44B1A4CD85}" type="slidenum">
              <a:rPr lang="en-US" smtClean="0"/>
              <a:pPr/>
              <a:t>2</a:t>
            </a:fld>
            <a:endParaRPr lang="en-US" dirty="0"/>
          </a:p>
        </p:txBody>
      </p:sp>
      <p:graphicFrame>
        <p:nvGraphicFramePr>
          <p:cNvPr id="8" name="Objekt 7"/>
          <p:cNvGraphicFramePr>
            <a:graphicFrameLocks noChangeAspect="1"/>
          </p:cNvGraphicFramePr>
          <p:nvPr/>
        </p:nvGraphicFramePr>
        <p:xfrm>
          <a:off x="9041247" y="1226672"/>
          <a:ext cx="3030446" cy="5094161"/>
        </p:xfrm>
        <a:graphic>
          <a:graphicData uri="http://schemas.openxmlformats.org/presentationml/2006/ole">
            <mc:AlternateContent xmlns:mc="http://schemas.openxmlformats.org/markup-compatibility/2006">
              <mc:Choice xmlns:v="urn:schemas-microsoft-com:vml" Requires="v">
                <p:oleObj r:id="rId3" imgW="4025160" imgH="6768000" progId="">
                  <p:embed/>
                </p:oleObj>
              </mc:Choice>
              <mc:Fallback>
                <p:oleObj r:id="rId3" imgW="4025160" imgH="6768000" progId="">
                  <p:embed/>
                  <p:pic>
                    <p:nvPicPr>
                      <p:cNvPr id="0" name=""/>
                      <p:cNvPicPr/>
                      <p:nvPr/>
                    </p:nvPicPr>
                    <p:blipFill>
                      <a:blip r:embed="rId4"/>
                      <a:stretch>
                        <a:fillRect/>
                      </a:stretch>
                    </p:blipFill>
                    <p:spPr>
                      <a:xfrm>
                        <a:off x="9041247" y="1226672"/>
                        <a:ext cx="3030446" cy="5094161"/>
                      </a:xfrm>
                      <a:prstGeom prst="rect">
                        <a:avLst/>
                      </a:prstGeom>
                    </p:spPr>
                  </p:pic>
                </p:oleObj>
              </mc:Fallback>
            </mc:AlternateContent>
          </a:graphicData>
        </a:graphic>
      </p:graphicFrame>
    </p:spTree>
    <p:extLst>
      <p:ext uri="{BB962C8B-B14F-4D97-AF65-F5344CB8AC3E}">
        <p14:creationId xmlns:p14="http://schemas.microsoft.com/office/powerpoint/2010/main" val="3501448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81733" y="1025693"/>
            <a:ext cx="10058400" cy="464779"/>
          </a:xfrm>
        </p:spPr>
        <p:txBody>
          <a:bodyPr>
            <a:normAutofit fontScale="90000"/>
          </a:bodyPr>
          <a:lstStyle/>
          <a:p>
            <a:br>
              <a:rPr lang="de-DE" sz="3600" dirty="0"/>
            </a:br>
            <a:r>
              <a:rPr lang="de-DE" sz="3600" dirty="0"/>
              <a:t>Markterkundungsverfahren</a:t>
            </a:r>
            <a:br>
              <a:rPr lang="de-DE" sz="3600" b="1" dirty="0">
                <a:solidFill>
                  <a:srgbClr val="011AFD"/>
                </a:solidFill>
                <a:effectLst>
                  <a:outerShdw blurRad="38100" dist="38100" dir="2700000" algn="tl">
                    <a:srgbClr val="000000">
                      <a:alpha val="43137"/>
                    </a:srgbClr>
                  </a:outerShdw>
                </a:effectLst>
              </a:rPr>
            </a:br>
            <a:endParaRPr lang="de-DE" sz="3600" dirty="0"/>
          </a:p>
        </p:txBody>
      </p:sp>
      <p:sp>
        <p:nvSpPr>
          <p:cNvPr id="6" name="Fußzeilenplatzhalter 5"/>
          <p:cNvSpPr>
            <a:spLocks noGrp="1"/>
          </p:cNvSpPr>
          <p:nvPr>
            <p:ph type="ftr" sz="quarter" idx="3"/>
          </p:nvPr>
        </p:nvSpPr>
        <p:spPr/>
        <p:txBody>
          <a:bodyPr/>
          <a:lstStyle/>
          <a:p>
            <a:r>
              <a:rPr lang="en-US"/>
              <a:t>Ingenieurgesellschaft ITAS Salzgitter GmbH | Salzgitter – Köln – Bochum – Lippstadt | info@itas-sz.de</a:t>
            </a:r>
            <a:endParaRPr lang="en-US" dirty="0"/>
          </a:p>
        </p:txBody>
      </p:sp>
      <p:sp>
        <p:nvSpPr>
          <p:cNvPr id="7" name="Foliennummernplatzhalter 6"/>
          <p:cNvSpPr>
            <a:spLocks noGrp="1"/>
          </p:cNvSpPr>
          <p:nvPr>
            <p:ph type="sldNum" sz="quarter" idx="4"/>
          </p:nvPr>
        </p:nvSpPr>
        <p:spPr/>
        <p:txBody>
          <a:bodyPr/>
          <a:lstStyle/>
          <a:p>
            <a:fld id="{4CE482DC-2269-4F26-9D2A-7E44B1A4CD85}" type="slidenum">
              <a:rPr lang="en-US" smtClean="0"/>
              <a:pPr/>
              <a:t>3</a:t>
            </a:fld>
            <a:endParaRPr lang="en-US" dirty="0"/>
          </a:p>
        </p:txBody>
      </p:sp>
      <p:graphicFrame>
        <p:nvGraphicFramePr>
          <p:cNvPr id="8" name="Objekt 7"/>
          <p:cNvGraphicFramePr>
            <a:graphicFrameLocks noChangeAspect="1"/>
          </p:cNvGraphicFramePr>
          <p:nvPr/>
        </p:nvGraphicFramePr>
        <p:xfrm>
          <a:off x="9041247" y="1226672"/>
          <a:ext cx="3030446" cy="5094161"/>
        </p:xfrm>
        <a:graphic>
          <a:graphicData uri="http://schemas.openxmlformats.org/presentationml/2006/ole">
            <mc:AlternateContent xmlns:mc="http://schemas.openxmlformats.org/markup-compatibility/2006">
              <mc:Choice xmlns:v="urn:schemas-microsoft-com:vml" Requires="v">
                <p:oleObj r:id="rId3" imgW="4025160" imgH="6768000" progId="">
                  <p:embed/>
                </p:oleObj>
              </mc:Choice>
              <mc:Fallback>
                <p:oleObj r:id="rId3" imgW="4025160" imgH="6768000" progId="">
                  <p:embed/>
                  <p:pic>
                    <p:nvPicPr>
                      <p:cNvPr id="0" name=""/>
                      <p:cNvPicPr/>
                      <p:nvPr/>
                    </p:nvPicPr>
                    <p:blipFill>
                      <a:blip r:embed="rId4"/>
                      <a:stretch>
                        <a:fillRect/>
                      </a:stretch>
                    </p:blipFill>
                    <p:spPr>
                      <a:xfrm>
                        <a:off x="9041247" y="1226672"/>
                        <a:ext cx="3030446" cy="5094161"/>
                      </a:xfrm>
                      <a:prstGeom prst="rect">
                        <a:avLst/>
                      </a:prstGeom>
                    </p:spPr>
                  </p:pic>
                </p:oleObj>
              </mc:Fallback>
            </mc:AlternateContent>
          </a:graphicData>
        </a:graphic>
      </p:graphicFrame>
      <p:sp>
        <p:nvSpPr>
          <p:cNvPr id="9" name="Textfeld 8"/>
          <p:cNvSpPr txBox="1"/>
          <p:nvPr/>
        </p:nvSpPr>
        <p:spPr>
          <a:xfrm>
            <a:off x="981733" y="3470994"/>
            <a:ext cx="8059514" cy="584775"/>
          </a:xfrm>
          <a:prstGeom prst="rect">
            <a:avLst/>
          </a:prstGeom>
          <a:solidFill>
            <a:srgbClr val="0218FE"/>
          </a:solidFill>
        </p:spPr>
        <p:style>
          <a:lnRef idx="0">
            <a:schemeClr val="accent2"/>
          </a:lnRef>
          <a:fillRef idx="3">
            <a:schemeClr val="accent2"/>
          </a:fillRef>
          <a:effectRef idx="3">
            <a:schemeClr val="accent2"/>
          </a:effectRef>
          <a:fontRef idx="minor">
            <a:schemeClr val="lt1"/>
          </a:fontRef>
        </p:style>
        <p:txBody>
          <a:bodyPr wrap="square" rtlCol="0">
            <a:spAutoFit/>
          </a:bodyPr>
          <a:lstStyle/>
          <a:p>
            <a:pPr>
              <a:buClr>
                <a:srgbClr val="011AFD"/>
              </a:buClr>
            </a:pPr>
            <a:r>
              <a:rPr lang="de-DE" sz="3200" b="1" dirty="0"/>
              <a:t>Aufgabenstellung und Zielsetzung</a:t>
            </a:r>
          </a:p>
        </p:txBody>
      </p:sp>
    </p:spTree>
    <p:extLst>
      <p:ext uri="{BB962C8B-B14F-4D97-AF65-F5344CB8AC3E}">
        <p14:creationId xmlns:p14="http://schemas.microsoft.com/office/powerpoint/2010/main" val="34005893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81733" y="1025693"/>
            <a:ext cx="10058400" cy="464779"/>
          </a:xfrm>
        </p:spPr>
        <p:txBody>
          <a:bodyPr>
            <a:normAutofit fontScale="90000"/>
          </a:bodyPr>
          <a:lstStyle/>
          <a:p>
            <a:r>
              <a:rPr lang="de-DE" sz="3600" dirty="0"/>
              <a:t>Grundaussagen</a:t>
            </a:r>
            <a:br>
              <a:rPr lang="de-DE" sz="3600" b="1" dirty="0">
                <a:solidFill>
                  <a:srgbClr val="011AFD"/>
                </a:solidFill>
                <a:effectLst>
                  <a:outerShdw blurRad="38100" dist="38100" dir="2700000" algn="tl">
                    <a:srgbClr val="000000">
                      <a:alpha val="43137"/>
                    </a:srgbClr>
                  </a:outerShdw>
                </a:effectLst>
              </a:rPr>
            </a:br>
            <a:endParaRPr lang="de-DE" sz="3600" dirty="0"/>
          </a:p>
        </p:txBody>
      </p:sp>
      <p:sp>
        <p:nvSpPr>
          <p:cNvPr id="5" name="Textfeld 4"/>
          <p:cNvSpPr txBox="1"/>
          <p:nvPr/>
        </p:nvSpPr>
        <p:spPr>
          <a:xfrm>
            <a:off x="1064352" y="974951"/>
            <a:ext cx="7894276" cy="5663089"/>
          </a:xfrm>
          <a:prstGeom prst="rect">
            <a:avLst/>
          </a:prstGeom>
          <a:noFill/>
        </p:spPr>
        <p:txBody>
          <a:bodyPr wrap="square" rtlCol="0">
            <a:spAutoFit/>
          </a:bodyPr>
          <a:lstStyle/>
          <a:p>
            <a:pPr>
              <a:buClr>
                <a:srgbClr val="011AFD"/>
              </a:buClr>
            </a:pPr>
            <a:endParaRPr lang="de-DE" sz="1400" b="1" dirty="0"/>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Übergabe des Abwassernetzes der Gemeinde Jemgum an einen Netzbetreiber</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Ggf. Neubau eine Kläranlage vor Ort (südlich von Jemgum)</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r>
              <a:rPr lang="de-DE" sz="1600" u="sng" dirty="0">
                <a:latin typeface="Arial" panose="020B0604020202020204" pitchFamily="34" charset="0"/>
                <a:cs typeface="Arial" panose="020B0604020202020204" pitchFamily="34" charset="0"/>
              </a:rPr>
              <a:t>Aufgaben des Ingenieurbüros:</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742950" lvl="1" indent="-285750">
              <a:buClr>
                <a:srgbClr val="011AFD"/>
              </a:buClr>
              <a:buFont typeface="Wingdings" panose="05000000000000000000" pitchFamily="2" charset="2"/>
              <a:buChar char="Ø"/>
            </a:pPr>
            <a:r>
              <a:rPr lang="de-DE" sz="1600" dirty="0">
                <a:latin typeface="Arial" panose="020B0604020202020204" pitchFamily="34" charset="0"/>
                <a:cs typeface="Arial" panose="020B0604020202020204" pitchFamily="34" charset="0"/>
              </a:rPr>
              <a:t>Erstellung der Unterlagen für ein Markterkundungsverfahren</a:t>
            </a:r>
          </a:p>
          <a:p>
            <a:pPr marL="742950" lvl="1" indent="-285750">
              <a:buClr>
                <a:srgbClr val="011AFD"/>
              </a:buClr>
              <a:buFont typeface="Wingdings" panose="05000000000000000000" pitchFamily="2" charset="2"/>
              <a:buChar char="Ø"/>
            </a:pPr>
            <a:endParaRPr lang="de-DE" sz="1600" dirty="0">
              <a:latin typeface="Arial" panose="020B0604020202020204" pitchFamily="34" charset="0"/>
              <a:cs typeface="Arial" panose="020B0604020202020204" pitchFamily="34" charset="0"/>
            </a:endParaRPr>
          </a:p>
          <a:p>
            <a:pPr marL="742950" lvl="1" indent="-285750">
              <a:buClr>
                <a:srgbClr val="011AFD"/>
              </a:buClr>
              <a:buFont typeface="Wingdings" panose="05000000000000000000" pitchFamily="2" charset="2"/>
              <a:buChar char="Ø"/>
            </a:pPr>
            <a:endParaRPr lang="de-DE" sz="1600" dirty="0">
              <a:latin typeface="Arial" panose="020B0604020202020204" pitchFamily="34" charset="0"/>
              <a:cs typeface="Arial" panose="020B0604020202020204" pitchFamily="34" charset="0"/>
            </a:endParaRPr>
          </a:p>
          <a:p>
            <a:pPr marL="742950" lvl="1" indent="-285750">
              <a:buClr>
                <a:srgbClr val="011AFD"/>
              </a:buClr>
              <a:buFont typeface="Wingdings" panose="05000000000000000000" pitchFamily="2" charset="2"/>
              <a:buChar char="Ø"/>
            </a:pPr>
            <a:r>
              <a:rPr lang="de-DE" sz="1600" dirty="0">
                <a:latin typeface="Arial" panose="020B0604020202020204" pitchFamily="34" charset="0"/>
                <a:cs typeface="Arial" panose="020B0604020202020204" pitchFamily="34" charset="0"/>
              </a:rPr>
              <a:t>Juristische Beratung im Markterkundungsverfahren</a:t>
            </a:r>
          </a:p>
          <a:p>
            <a:pPr marL="742950" lvl="1" indent="-285750">
              <a:buClr>
                <a:srgbClr val="011AFD"/>
              </a:buClr>
              <a:buFont typeface="Wingdings" panose="05000000000000000000" pitchFamily="2" charset="2"/>
              <a:buChar char="Ø"/>
            </a:pPr>
            <a:endParaRPr lang="de-DE" sz="1600" dirty="0">
              <a:latin typeface="Arial" panose="020B0604020202020204" pitchFamily="34" charset="0"/>
              <a:cs typeface="Arial" panose="020B0604020202020204" pitchFamily="34" charset="0"/>
            </a:endParaRPr>
          </a:p>
          <a:p>
            <a:pPr marL="742950" lvl="1" indent="-285750">
              <a:buClr>
                <a:srgbClr val="011AFD"/>
              </a:buClr>
              <a:buFont typeface="Wingdings" panose="05000000000000000000" pitchFamily="2" charset="2"/>
              <a:buChar char="Ø"/>
            </a:pPr>
            <a:endParaRPr lang="de-DE" sz="1600" dirty="0">
              <a:latin typeface="Arial" panose="020B0604020202020204" pitchFamily="34" charset="0"/>
              <a:cs typeface="Arial" panose="020B0604020202020204" pitchFamily="34" charset="0"/>
            </a:endParaRPr>
          </a:p>
          <a:p>
            <a:pPr marL="742950" lvl="1" indent="-285750">
              <a:buClr>
                <a:srgbClr val="011AFD"/>
              </a:buClr>
              <a:buFont typeface="Wingdings" panose="05000000000000000000" pitchFamily="2" charset="2"/>
              <a:buChar char="Ø"/>
            </a:pPr>
            <a:r>
              <a:rPr lang="de-DE" sz="1600" dirty="0">
                <a:latin typeface="Arial" panose="020B0604020202020204" pitchFamily="34" charset="0"/>
                <a:cs typeface="Arial" panose="020B0604020202020204" pitchFamily="34" charset="0"/>
              </a:rPr>
              <a:t>Auswertung der Ergebnisse des Markterkundungsverfahren</a:t>
            </a:r>
          </a:p>
          <a:p>
            <a:pPr marL="742950" lvl="1" indent="-285750">
              <a:buClr>
                <a:srgbClr val="011AFD"/>
              </a:buClr>
              <a:buFont typeface="Wingdings" panose="05000000000000000000" pitchFamily="2" charset="2"/>
              <a:buChar char="Ø"/>
            </a:pPr>
            <a:endParaRPr lang="de-DE" sz="1600" dirty="0">
              <a:latin typeface="Arial" panose="020B0604020202020204" pitchFamily="34" charset="0"/>
              <a:cs typeface="Arial" panose="020B0604020202020204" pitchFamily="34" charset="0"/>
            </a:endParaRPr>
          </a:p>
          <a:p>
            <a:pPr marL="742950" lvl="1" indent="-285750">
              <a:buClr>
                <a:srgbClr val="011AFD"/>
              </a:buClr>
              <a:buFont typeface="Wingdings" panose="05000000000000000000" pitchFamily="2" charset="2"/>
              <a:buChar char="Ø"/>
            </a:pPr>
            <a:endParaRPr lang="de-DE" sz="1600" dirty="0">
              <a:latin typeface="Arial" panose="020B0604020202020204" pitchFamily="34" charset="0"/>
              <a:cs typeface="Arial" panose="020B0604020202020204" pitchFamily="34" charset="0"/>
            </a:endParaRPr>
          </a:p>
          <a:p>
            <a:pPr marL="742950" lvl="1" indent="-285750">
              <a:buClr>
                <a:srgbClr val="011AFD"/>
              </a:buClr>
              <a:buFont typeface="Wingdings" panose="05000000000000000000" pitchFamily="2" charset="2"/>
              <a:buChar char="Ø"/>
            </a:pPr>
            <a:r>
              <a:rPr lang="de-DE" sz="1600" dirty="0">
                <a:latin typeface="Arial" panose="020B0604020202020204" pitchFamily="34" charset="0"/>
                <a:cs typeface="Arial" panose="020B0604020202020204" pitchFamily="34" charset="0"/>
              </a:rPr>
              <a:t>Vorstellen einer Wertungsmatrix</a:t>
            </a:r>
          </a:p>
          <a:p>
            <a:pPr marL="742950" lvl="1" indent="-285750">
              <a:buClr>
                <a:srgbClr val="011AFD"/>
              </a:buClr>
              <a:buFont typeface="Wingdings" panose="05000000000000000000" pitchFamily="2" charset="2"/>
              <a:buChar char="Ø"/>
            </a:pPr>
            <a:endParaRPr lang="de-DE" sz="1600" dirty="0">
              <a:latin typeface="Arial" panose="020B0604020202020204" pitchFamily="34" charset="0"/>
              <a:cs typeface="Arial" panose="020B0604020202020204" pitchFamily="34" charset="0"/>
            </a:endParaRPr>
          </a:p>
          <a:p>
            <a:pPr marL="742950" lvl="1" indent="-285750">
              <a:buClr>
                <a:srgbClr val="011AFD"/>
              </a:buClr>
              <a:buFont typeface="Wingdings" panose="05000000000000000000" pitchFamily="2" charset="2"/>
              <a:buChar char="Ø"/>
            </a:pPr>
            <a:endParaRPr lang="de-DE" sz="1600" dirty="0">
              <a:latin typeface="Arial" panose="020B0604020202020204" pitchFamily="34" charset="0"/>
              <a:cs typeface="Arial" panose="020B0604020202020204" pitchFamily="34" charset="0"/>
            </a:endParaRPr>
          </a:p>
          <a:p>
            <a:pPr marL="742950" lvl="1" indent="-285750">
              <a:buClr>
                <a:srgbClr val="011AFD"/>
              </a:buClr>
              <a:buFont typeface="Wingdings" panose="05000000000000000000" pitchFamily="2" charset="2"/>
              <a:buChar char="Ø"/>
            </a:pPr>
            <a:r>
              <a:rPr lang="de-DE" sz="1600" dirty="0">
                <a:latin typeface="Arial" panose="020B0604020202020204" pitchFamily="34" charset="0"/>
                <a:cs typeface="Arial" panose="020B0604020202020204" pitchFamily="34" charset="0"/>
              </a:rPr>
              <a:t>Erstellen einer Vergabeempfehlung auf der zu erarbeitenden Matrix</a:t>
            </a:r>
            <a:br>
              <a:rPr lang="de-DE" sz="1600" dirty="0">
                <a:latin typeface="Arial" panose="020B0604020202020204" pitchFamily="34" charset="0"/>
                <a:cs typeface="Arial" panose="020B0604020202020204" pitchFamily="34" charset="0"/>
              </a:rPr>
            </a:br>
            <a:br>
              <a:rPr lang="de-DE" sz="1600" dirty="0">
                <a:latin typeface="Arial" panose="020B0604020202020204" pitchFamily="34" charset="0"/>
                <a:cs typeface="Arial" panose="020B0604020202020204" pitchFamily="34" charset="0"/>
              </a:rPr>
            </a:br>
            <a:endParaRPr lang="de-DE" sz="1400" dirty="0"/>
          </a:p>
          <a:p>
            <a:endParaRPr lang="de-DE" sz="1400" dirty="0"/>
          </a:p>
        </p:txBody>
      </p:sp>
      <p:sp>
        <p:nvSpPr>
          <p:cNvPr id="6" name="Fußzeilenplatzhalter 5"/>
          <p:cNvSpPr>
            <a:spLocks noGrp="1"/>
          </p:cNvSpPr>
          <p:nvPr>
            <p:ph type="ftr" sz="quarter" idx="3"/>
          </p:nvPr>
        </p:nvSpPr>
        <p:spPr/>
        <p:txBody>
          <a:bodyPr/>
          <a:lstStyle/>
          <a:p>
            <a:r>
              <a:rPr lang="en-US"/>
              <a:t>Ingenieurgesellschaft ITAS Salzgitter GmbH | Salzgitter – Köln – Bochum – Lippstadt | info@itas-sz.de</a:t>
            </a:r>
            <a:endParaRPr lang="en-US" dirty="0"/>
          </a:p>
        </p:txBody>
      </p:sp>
      <p:sp>
        <p:nvSpPr>
          <p:cNvPr id="7" name="Foliennummernplatzhalter 6"/>
          <p:cNvSpPr>
            <a:spLocks noGrp="1"/>
          </p:cNvSpPr>
          <p:nvPr>
            <p:ph type="sldNum" sz="quarter" idx="4"/>
          </p:nvPr>
        </p:nvSpPr>
        <p:spPr/>
        <p:txBody>
          <a:bodyPr/>
          <a:lstStyle/>
          <a:p>
            <a:fld id="{4CE482DC-2269-4F26-9D2A-7E44B1A4CD85}" type="slidenum">
              <a:rPr lang="en-US" smtClean="0"/>
              <a:pPr/>
              <a:t>4</a:t>
            </a:fld>
            <a:endParaRPr lang="en-US" dirty="0"/>
          </a:p>
        </p:txBody>
      </p:sp>
      <p:graphicFrame>
        <p:nvGraphicFramePr>
          <p:cNvPr id="8" name="Objekt 7"/>
          <p:cNvGraphicFramePr>
            <a:graphicFrameLocks noChangeAspect="1"/>
          </p:cNvGraphicFramePr>
          <p:nvPr/>
        </p:nvGraphicFramePr>
        <p:xfrm>
          <a:off x="9041247" y="1226672"/>
          <a:ext cx="3030446" cy="5094161"/>
        </p:xfrm>
        <a:graphic>
          <a:graphicData uri="http://schemas.openxmlformats.org/presentationml/2006/ole">
            <mc:AlternateContent xmlns:mc="http://schemas.openxmlformats.org/markup-compatibility/2006">
              <mc:Choice xmlns:v="urn:schemas-microsoft-com:vml" Requires="v">
                <p:oleObj r:id="rId3" imgW="4025160" imgH="6768000" progId="">
                  <p:embed/>
                </p:oleObj>
              </mc:Choice>
              <mc:Fallback>
                <p:oleObj r:id="rId3" imgW="4025160" imgH="6768000" progId="">
                  <p:embed/>
                  <p:pic>
                    <p:nvPicPr>
                      <p:cNvPr id="8" name="Objekt 7"/>
                      <p:cNvPicPr/>
                      <p:nvPr/>
                    </p:nvPicPr>
                    <p:blipFill>
                      <a:blip r:embed="rId4"/>
                      <a:stretch>
                        <a:fillRect/>
                      </a:stretch>
                    </p:blipFill>
                    <p:spPr>
                      <a:xfrm>
                        <a:off x="9041247" y="1226672"/>
                        <a:ext cx="3030446" cy="5094161"/>
                      </a:xfrm>
                      <a:prstGeom prst="rect">
                        <a:avLst/>
                      </a:prstGeom>
                    </p:spPr>
                  </p:pic>
                </p:oleObj>
              </mc:Fallback>
            </mc:AlternateContent>
          </a:graphicData>
        </a:graphic>
      </p:graphicFrame>
      <p:sp>
        <p:nvSpPr>
          <p:cNvPr id="11" name="Textfeld 10"/>
          <p:cNvSpPr txBox="1"/>
          <p:nvPr/>
        </p:nvSpPr>
        <p:spPr>
          <a:xfrm>
            <a:off x="1064352" y="290047"/>
            <a:ext cx="2075935" cy="261610"/>
          </a:xfrm>
          <a:prstGeom prst="rect">
            <a:avLst/>
          </a:prstGeom>
          <a:solidFill>
            <a:srgbClr val="0218FE"/>
          </a:solidFill>
        </p:spPr>
        <p:style>
          <a:lnRef idx="0">
            <a:schemeClr val="accent2"/>
          </a:lnRef>
          <a:fillRef idx="3">
            <a:schemeClr val="accent2"/>
          </a:fillRef>
          <a:effectRef idx="3">
            <a:schemeClr val="accent2"/>
          </a:effectRef>
          <a:fontRef idx="minor">
            <a:schemeClr val="lt1"/>
          </a:fontRef>
        </p:style>
        <p:txBody>
          <a:bodyPr wrap="square" rtlCol="0">
            <a:spAutoFit/>
          </a:bodyPr>
          <a:lstStyle/>
          <a:p>
            <a:pPr>
              <a:buClr>
                <a:srgbClr val="011AFD"/>
              </a:buClr>
            </a:pPr>
            <a:r>
              <a:rPr lang="de-DE" sz="1100" b="1" dirty="0" err="1"/>
              <a:t>Aufgabenst</a:t>
            </a:r>
            <a:r>
              <a:rPr lang="de-DE" sz="1100" b="1" dirty="0"/>
              <a:t>. und Zielsetzung</a:t>
            </a:r>
          </a:p>
        </p:txBody>
      </p:sp>
      <p:grpSp>
        <p:nvGrpSpPr>
          <p:cNvPr id="4" name="Gruppieren 3"/>
          <p:cNvGrpSpPr/>
          <p:nvPr/>
        </p:nvGrpSpPr>
        <p:grpSpPr>
          <a:xfrm>
            <a:off x="8521139" y="2645492"/>
            <a:ext cx="1051451" cy="3304741"/>
            <a:chOff x="8521139" y="2645492"/>
            <a:chExt cx="1051451" cy="3304741"/>
          </a:xfrm>
        </p:grpSpPr>
        <p:sp>
          <p:nvSpPr>
            <p:cNvPr id="3" name="Textfeld 2"/>
            <p:cNvSpPr txBox="1"/>
            <p:nvPr/>
          </p:nvSpPr>
          <p:spPr>
            <a:xfrm rot="19954377">
              <a:off x="8544093" y="2645492"/>
              <a:ext cx="643041" cy="369332"/>
            </a:xfrm>
            <a:prstGeom prst="rect">
              <a:avLst/>
            </a:prstGeom>
            <a:solidFill>
              <a:srgbClr val="0218FD"/>
            </a:solidFill>
            <a:effectLst>
              <a:outerShdw blurRad="50800" dist="38100" dir="2700000" algn="tl" rotWithShape="0">
                <a:prstClr val="black">
                  <a:alpha val="40000"/>
                </a:prstClr>
              </a:outerShdw>
            </a:effectLst>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de-DE" b="1" dirty="0">
                  <a:effectLst>
                    <a:outerShdw blurRad="38100" dist="38100" dir="2700000" algn="tl">
                      <a:srgbClr val="000000">
                        <a:alpha val="43137"/>
                      </a:srgbClr>
                    </a:outerShdw>
                  </a:effectLst>
                </a:rPr>
                <a:t>ITAS</a:t>
              </a:r>
            </a:p>
          </p:txBody>
        </p:sp>
        <p:sp>
          <p:nvSpPr>
            <p:cNvPr id="9" name="Textfeld 8"/>
            <p:cNvSpPr txBox="1"/>
            <p:nvPr/>
          </p:nvSpPr>
          <p:spPr>
            <a:xfrm rot="19954377">
              <a:off x="8521139" y="3222658"/>
              <a:ext cx="1051451" cy="369332"/>
            </a:xfrm>
            <a:prstGeom prst="rect">
              <a:avLst/>
            </a:prstGeom>
            <a:solidFill>
              <a:srgbClr val="00B050"/>
            </a:solidFill>
            <a:effectLst>
              <a:outerShdw blurRad="50800" dist="38100" dir="2700000" algn="tl" rotWithShape="0">
                <a:prstClr val="black">
                  <a:alpha val="40000"/>
                </a:prstClr>
              </a:outerShdw>
            </a:effectLst>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de-DE" b="1" dirty="0" err="1">
                  <a:effectLst>
                    <a:outerShdw blurRad="38100" dist="38100" dir="2700000" algn="tl">
                      <a:srgbClr val="000000">
                        <a:alpha val="43137"/>
                      </a:srgbClr>
                    </a:outerShdw>
                  </a:effectLst>
                </a:rPr>
                <a:t>Subunt</a:t>
              </a:r>
              <a:r>
                <a:rPr lang="de-DE" b="1" dirty="0">
                  <a:effectLst>
                    <a:outerShdw blurRad="38100" dist="38100" dir="2700000" algn="tl">
                      <a:srgbClr val="000000">
                        <a:alpha val="43137"/>
                      </a:srgbClr>
                    </a:outerShdw>
                  </a:effectLst>
                </a:rPr>
                <a:t>.</a:t>
              </a:r>
            </a:p>
          </p:txBody>
        </p:sp>
        <p:sp>
          <p:nvSpPr>
            <p:cNvPr id="10" name="Textfeld 9"/>
            <p:cNvSpPr txBox="1"/>
            <p:nvPr/>
          </p:nvSpPr>
          <p:spPr>
            <a:xfrm rot="19954377">
              <a:off x="8533999" y="4085970"/>
              <a:ext cx="822612" cy="369332"/>
            </a:xfrm>
            <a:prstGeom prst="rect">
              <a:avLst/>
            </a:prstGeom>
            <a:gradFill>
              <a:gsLst>
                <a:gs pos="0">
                  <a:srgbClr val="011AFD"/>
                </a:gs>
                <a:gs pos="34000">
                  <a:srgbClr val="92D050"/>
                </a:gs>
                <a:gs pos="70000">
                  <a:srgbClr val="0218FD"/>
                </a:gs>
                <a:gs pos="100000">
                  <a:srgbClr val="92D050"/>
                </a:gs>
              </a:gsLst>
              <a:path path="circle">
                <a:fillToRect l="100000" t="100000" r="100000" b="100000"/>
              </a:path>
            </a:gradFill>
            <a:effectLst>
              <a:outerShdw blurRad="50800" dist="38100" dir="2700000" algn="tl" rotWithShape="0">
                <a:prstClr val="black">
                  <a:alpha val="40000"/>
                </a:prstClr>
              </a:outerShdw>
            </a:effectLst>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de-DE" b="1" dirty="0">
                  <a:effectLst>
                    <a:outerShdw blurRad="38100" dist="38100" dir="2700000" algn="tl">
                      <a:srgbClr val="000000">
                        <a:alpha val="43137"/>
                      </a:srgbClr>
                    </a:outerShdw>
                  </a:effectLst>
                </a:rPr>
                <a:t>Beide</a:t>
              </a:r>
            </a:p>
          </p:txBody>
        </p:sp>
        <p:sp>
          <p:nvSpPr>
            <p:cNvPr id="12" name="Textfeld 11"/>
            <p:cNvSpPr txBox="1"/>
            <p:nvPr/>
          </p:nvSpPr>
          <p:spPr>
            <a:xfrm rot="19954377">
              <a:off x="8544095" y="4909674"/>
              <a:ext cx="643041" cy="369332"/>
            </a:xfrm>
            <a:prstGeom prst="rect">
              <a:avLst/>
            </a:prstGeom>
            <a:solidFill>
              <a:srgbClr val="0218FD"/>
            </a:solidFill>
            <a:effectLst>
              <a:outerShdw blurRad="50800" dist="38100" dir="2700000" algn="tl" rotWithShape="0">
                <a:prstClr val="black">
                  <a:alpha val="40000"/>
                </a:prstClr>
              </a:outerShdw>
            </a:effectLst>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de-DE" b="1" dirty="0">
                  <a:effectLst>
                    <a:outerShdw blurRad="38100" dist="38100" dir="2700000" algn="tl">
                      <a:srgbClr val="000000">
                        <a:alpha val="43137"/>
                      </a:srgbClr>
                    </a:outerShdw>
                  </a:effectLst>
                </a:rPr>
                <a:t>ITAS</a:t>
              </a:r>
            </a:p>
          </p:txBody>
        </p:sp>
        <p:sp>
          <p:nvSpPr>
            <p:cNvPr id="13" name="Textfeld 12"/>
            <p:cNvSpPr txBox="1"/>
            <p:nvPr/>
          </p:nvSpPr>
          <p:spPr>
            <a:xfrm rot="19954377">
              <a:off x="8544094" y="5580901"/>
              <a:ext cx="643041" cy="369332"/>
            </a:xfrm>
            <a:prstGeom prst="rect">
              <a:avLst/>
            </a:prstGeom>
            <a:solidFill>
              <a:srgbClr val="0218FD"/>
            </a:solidFill>
            <a:effectLst>
              <a:outerShdw blurRad="50800" dist="38100" dir="2700000" algn="tl" rotWithShape="0">
                <a:prstClr val="black">
                  <a:alpha val="40000"/>
                </a:prstClr>
              </a:outerShdw>
            </a:effectLst>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de-DE" b="1" dirty="0">
                  <a:effectLst>
                    <a:outerShdw blurRad="38100" dist="38100" dir="2700000" algn="tl">
                      <a:srgbClr val="000000">
                        <a:alpha val="43137"/>
                      </a:srgbClr>
                    </a:outerShdw>
                  </a:effectLst>
                </a:rPr>
                <a:t>ITAS</a:t>
              </a:r>
            </a:p>
          </p:txBody>
        </p:sp>
      </p:grpSp>
    </p:spTree>
    <p:extLst>
      <p:ext uri="{BB962C8B-B14F-4D97-AF65-F5344CB8AC3E}">
        <p14:creationId xmlns:p14="http://schemas.microsoft.com/office/powerpoint/2010/main" val="3506292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81733" y="1025693"/>
            <a:ext cx="10058400" cy="464779"/>
          </a:xfrm>
        </p:spPr>
        <p:txBody>
          <a:bodyPr>
            <a:normAutofit fontScale="90000"/>
          </a:bodyPr>
          <a:lstStyle/>
          <a:p>
            <a:br>
              <a:rPr lang="de-DE" sz="3600" dirty="0"/>
            </a:br>
            <a:r>
              <a:rPr lang="de-DE" sz="3600" dirty="0"/>
              <a:t>Markterkundungsverfahren</a:t>
            </a:r>
            <a:br>
              <a:rPr lang="de-DE" sz="3600" b="1" dirty="0">
                <a:solidFill>
                  <a:srgbClr val="011AFD"/>
                </a:solidFill>
                <a:effectLst>
                  <a:outerShdw blurRad="38100" dist="38100" dir="2700000" algn="tl">
                    <a:srgbClr val="000000">
                      <a:alpha val="43137"/>
                    </a:srgbClr>
                  </a:outerShdw>
                </a:effectLst>
              </a:rPr>
            </a:br>
            <a:endParaRPr lang="de-DE" sz="3600" dirty="0"/>
          </a:p>
        </p:txBody>
      </p:sp>
      <p:sp>
        <p:nvSpPr>
          <p:cNvPr id="6" name="Fußzeilenplatzhalter 5"/>
          <p:cNvSpPr>
            <a:spLocks noGrp="1"/>
          </p:cNvSpPr>
          <p:nvPr>
            <p:ph type="ftr" sz="quarter" idx="3"/>
          </p:nvPr>
        </p:nvSpPr>
        <p:spPr/>
        <p:txBody>
          <a:bodyPr/>
          <a:lstStyle/>
          <a:p>
            <a:r>
              <a:rPr lang="en-US"/>
              <a:t>Ingenieurgesellschaft ITAS Salzgitter GmbH | Salzgitter – Köln – Bochum – Lippstadt | info@itas-sz.de</a:t>
            </a:r>
            <a:endParaRPr lang="en-US" dirty="0"/>
          </a:p>
        </p:txBody>
      </p:sp>
      <p:sp>
        <p:nvSpPr>
          <p:cNvPr id="7" name="Foliennummernplatzhalter 6"/>
          <p:cNvSpPr>
            <a:spLocks noGrp="1"/>
          </p:cNvSpPr>
          <p:nvPr>
            <p:ph type="sldNum" sz="quarter" idx="4"/>
          </p:nvPr>
        </p:nvSpPr>
        <p:spPr/>
        <p:txBody>
          <a:bodyPr/>
          <a:lstStyle/>
          <a:p>
            <a:fld id="{4CE482DC-2269-4F26-9D2A-7E44B1A4CD85}" type="slidenum">
              <a:rPr lang="en-US" smtClean="0"/>
              <a:pPr/>
              <a:t>5</a:t>
            </a:fld>
            <a:endParaRPr lang="en-US" dirty="0"/>
          </a:p>
        </p:txBody>
      </p:sp>
      <p:graphicFrame>
        <p:nvGraphicFramePr>
          <p:cNvPr id="8" name="Objekt 7"/>
          <p:cNvGraphicFramePr>
            <a:graphicFrameLocks noChangeAspect="1"/>
          </p:cNvGraphicFramePr>
          <p:nvPr/>
        </p:nvGraphicFramePr>
        <p:xfrm>
          <a:off x="9041247" y="1226672"/>
          <a:ext cx="3030446" cy="5094161"/>
        </p:xfrm>
        <a:graphic>
          <a:graphicData uri="http://schemas.openxmlformats.org/presentationml/2006/ole">
            <mc:AlternateContent xmlns:mc="http://schemas.openxmlformats.org/markup-compatibility/2006">
              <mc:Choice xmlns:v="urn:schemas-microsoft-com:vml" Requires="v">
                <p:oleObj r:id="rId3" imgW="4025160" imgH="6768000" progId="">
                  <p:embed/>
                </p:oleObj>
              </mc:Choice>
              <mc:Fallback>
                <p:oleObj r:id="rId3" imgW="4025160" imgH="6768000" progId="">
                  <p:embed/>
                  <p:pic>
                    <p:nvPicPr>
                      <p:cNvPr id="0" name=""/>
                      <p:cNvPicPr/>
                      <p:nvPr/>
                    </p:nvPicPr>
                    <p:blipFill>
                      <a:blip r:embed="rId4"/>
                      <a:stretch>
                        <a:fillRect/>
                      </a:stretch>
                    </p:blipFill>
                    <p:spPr>
                      <a:xfrm>
                        <a:off x="9041247" y="1226672"/>
                        <a:ext cx="3030446" cy="5094161"/>
                      </a:xfrm>
                      <a:prstGeom prst="rect">
                        <a:avLst/>
                      </a:prstGeom>
                    </p:spPr>
                  </p:pic>
                </p:oleObj>
              </mc:Fallback>
            </mc:AlternateContent>
          </a:graphicData>
        </a:graphic>
      </p:graphicFrame>
      <p:sp>
        <p:nvSpPr>
          <p:cNvPr id="9" name="Textfeld 8"/>
          <p:cNvSpPr txBox="1"/>
          <p:nvPr/>
        </p:nvSpPr>
        <p:spPr>
          <a:xfrm>
            <a:off x="981733" y="3470994"/>
            <a:ext cx="8059514" cy="1077218"/>
          </a:xfrm>
          <a:prstGeom prst="rect">
            <a:avLst/>
          </a:prstGeom>
          <a:solidFill>
            <a:srgbClr val="0218FE"/>
          </a:solidFill>
        </p:spPr>
        <p:style>
          <a:lnRef idx="0">
            <a:schemeClr val="accent2"/>
          </a:lnRef>
          <a:fillRef idx="3">
            <a:schemeClr val="accent2"/>
          </a:fillRef>
          <a:effectRef idx="3">
            <a:schemeClr val="accent2"/>
          </a:effectRef>
          <a:fontRef idx="minor">
            <a:schemeClr val="lt1"/>
          </a:fontRef>
        </p:style>
        <p:txBody>
          <a:bodyPr wrap="square" rtlCol="0">
            <a:spAutoFit/>
          </a:bodyPr>
          <a:lstStyle/>
          <a:p>
            <a:pPr>
              <a:buClr>
                <a:srgbClr val="011AFD"/>
              </a:buClr>
            </a:pPr>
            <a:r>
              <a:rPr lang="de-DE" sz="3200" b="1" dirty="0"/>
              <a:t>Definition und Stand des Markterkundungsverfahren</a:t>
            </a:r>
          </a:p>
        </p:txBody>
      </p:sp>
    </p:spTree>
    <p:extLst>
      <p:ext uri="{BB962C8B-B14F-4D97-AF65-F5344CB8AC3E}">
        <p14:creationId xmlns:p14="http://schemas.microsoft.com/office/powerpoint/2010/main" val="4383400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81733" y="1025693"/>
            <a:ext cx="10058400" cy="464779"/>
          </a:xfrm>
        </p:spPr>
        <p:txBody>
          <a:bodyPr>
            <a:normAutofit fontScale="90000"/>
          </a:bodyPr>
          <a:lstStyle/>
          <a:p>
            <a:r>
              <a:rPr lang="de-DE" sz="3600" dirty="0"/>
              <a:t>Definition und Inhalt Markterkundungsverfahren</a:t>
            </a:r>
            <a:br>
              <a:rPr lang="de-DE" sz="3600" b="1" dirty="0">
                <a:solidFill>
                  <a:srgbClr val="011AFD"/>
                </a:solidFill>
                <a:effectLst>
                  <a:outerShdw blurRad="38100" dist="38100" dir="2700000" algn="tl">
                    <a:srgbClr val="000000">
                      <a:alpha val="43137"/>
                    </a:srgbClr>
                  </a:outerShdw>
                </a:effectLst>
              </a:rPr>
            </a:br>
            <a:endParaRPr lang="de-DE" sz="3600" dirty="0"/>
          </a:p>
        </p:txBody>
      </p:sp>
      <p:sp>
        <p:nvSpPr>
          <p:cNvPr id="5" name="Textfeld 4"/>
          <p:cNvSpPr txBox="1"/>
          <p:nvPr/>
        </p:nvSpPr>
        <p:spPr>
          <a:xfrm>
            <a:off x="1109580" y="1025693"/>
            <a:ext cx="7894276" cy="5232202"/>
          </a:xfrm>
          <a:prstGeom prst="rect">
            <a:avLst/>
          </a:prstGeom>
          <a:noFill/>
        </p:spPr>
        <p:txBody>
          <a:bodyPr wrap="square" rtlCol="0">
            <a:spAutoFit/>
          </a:bodyPr>
          <a:lstStyle/>
          <a:p>
            <a:pPr>
              <a:buClr>
                <a:srgbClr val="011AFD"/>
              </a:buClr>
            </a:pPr>
            <a:endParaRPr lang="de-DE" sz="1400" b="1" dirty="0"/>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Markterkundung ist eine qualitative Form der Marktuntersuchung. </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Bewertung komplexer Vorhaben. </a:t>
            </a: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Mit Hilfe des Markterkundungsverfahrens können sich Auftraggeber innerhalb eines überschaubaren Zeitfensters und mit begrenztem Aufwand über die vorzugswürdige Beschaffung informieren.</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a:buClr>
                <a:srgbClr val="011AFD"/>
              </a:buClr>
            </a:pPr>
            <a:r>
              <a:rPr lang="de-DE" sz="1600" u="sng" dirty="0">
                <a:latin typeface="Arial" panose="020B0604020202020204" pitchFamily="34" charset="0"/>
                <a:cs typeface="Arial" panose="020B0604020202020204" pitchFamily="34" charset="0"/>
              </a:rPr>
              <a:t>Interesse der Gemeinde</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 Kennt der Bieter die aktuelle und zukünftige Markt- und Wettbewerbssituation?</a:t>
            </a: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 Kennt er die Chancen und Risiken, die sich aufgrund dieser Situation für ihn ergeben?</a:t>
            </a: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Mit welchen Mitteln sollen die Ziele für die Gemeinde erreicht werden.</a:t>
            </a: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Wie sieht sein grundlegendes Betreiberkonzept aus.</a:t>
            </a: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Welche Ziele hat der Bieter.</a:t>
            </a: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Vermittlung der Vorstellungen der Gemeinde (z.B. bzgl. des Standorts) an den Bieter</a:t>
            </a: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Resonanz auf die Maßnahme und damit eine Abschätzung der Chancen einer möglichen Ausschreibung</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p:txBody>
      </p:sp>
      <p:sp>
        <p:nvSpPr>
          <p:cNvPr id="6" name="Fußzeilenplatzhalter 5"/>
          <p:cNvSpPr>
            <a:spLocks noGrp="1"/>
          </p:cNvSpPr>
          <p:nvPr>
            <p:ph type="ftr" sz="quarter" idx="3"/>
          </p:nvPr>
        </p:nvSpPr>
        <p:spPr/>
        <p:txBody>
          <a:bodyPr/>
          <a:lstStyle/>
          <a:p>
            <a:r>
              <a:rPr lang="en-US"/>
              <a:t>Ingenieurgesellschaft ITAS Salzgitter GmbH | Salzgitter – Köln – Bochum – Lippstadt | info@itas-sz.de</a:t>
            </a:r>
            <a:endParaRPr lang="en-US" dirty="0"/>
          </a:p>
        </p:txBody>
      </p:sp>
      <p:sp>
        <p:nvSpPr>
          <p:cNvPr id="7" name="Foliennummernplatzhalter 6"/>
          <p:cNvSpPr>
            <a:spLocks noGrp="1"/>
          </p:cNvSpPr>
          <p:nvPr>
            <p:ph type="sldNum" sz="quarter" idx="4"/>
          </p:nvPr>
        </p:nvSpPr>
        <p:spPr/>
        <p:txBody>
          <a:bodyPr/>
          <a:lstStyle/>
          <a:p>
            <a:fld id="{4CE482DC-2269-4F26-9D2A-7E44B1A4CD85}" type="slidenum">
              <a:rPr lang="en-US" smtClean="0"/>
              <a:pPr/>
              <a:t>6</a:t>
            </a:fld>
            <a:endParaRPr lang="en-US" dirty="0"/>
          </a:p>
        </p:txBody>
      </p:sp>
      <p:graphicFrame>
        <p:nvGraphicFramePr>
          <p:cNvPr id="8" name="Objekt 7"/>
          <p:cNvGraphicFramePr>
            <a:graphicFrameLocks noChangeAspect="1"/>
          </p:cNvGraphicFramePr>
          <p:nvPr/>
        </p:nvGraphicFramePr>
        <p:xfrm>
          <a:off x="9041247" y="1226672"/>
          <a:ext cx="3030446" cy="5094161"/>
        </p:xfrm>
        <a:graphic>
          <a:graphicData uri="http://schemas.openxmlformats.org/presentationml/2006/ole">
            <mc:AlternateContent xmlns:mc="http://schemas.openxmlformats.org/markup-compatibility/2006">
              <mc:Choice xmlns:v="urn:schemas-microsoft-com:vml" Requires="v">
                <p:oleObj r:id="rId3" imgW="4025160" imgH="6768000" progId="">
                  <p:embed/>
                </p:oleObj>
              </mc:Choice>
              <mc:Fallback>
                <p:oleObj r:id="rId3" imgW="4025160" imgH="6768000" progId="">
                  <p:embed/>
                  <p:pic>
                    <p:nvPicPr>
                      <p:cNvPr id="8" name="Objekt 7"/>
                      <p:cNvPicPr/>
                      <p:nvPr/>
                    </p:nvPicPr>
                    <p:blipFill>
                      <a:blip r:embed="rId4"/>
                      <a:stretch>
                        <a:fillRect/>
                      </a:stretch>
                    </p:blipFill>
                    <p:spPr>
                      <a:xfrm>
                        <a:off x="9041247" y="1226672"/>
                        <a:ext cx="3030446" cy="5094161"/>
                      </a:xfrm>
                      <a:prstGeom prst="rect">
                        <a:avLst/>
                      </a:prstGeom>
                    </p:spPr>
                  </p:pic>
                </p:oleObj>
              </mc:Fallback>
            </mc:AlternateContent>
          </a:graphicData>
        </a:graphic>
      </p:graphicFrame>
      <p:sp>
        <p:nvSpPr>
          <p:cNvPr id="11" name="Textfeld 10"/>
          <p:cNvSpPr txBox="1"/>
          <p:nvPr/>
        </p:nvSpPr>
        <p:spPr>
          <a:xfrm>
            <a:off x="1097280" y="290047"/>
            <a:ext cx="2075935" cy="261610"/>
          </a:xfrm>
          <a:prstGeom prst="rect">
            <a:avLst/>
          </a:prstGeom>
          <a:solidFill>
            <a:srgbClr val="0218FE"/>
          </a:solidFill>
        </p:spPr>
        <p:style>
          <a:lnRef idx="0">
            <a:schemeClr val="accent2"/>
          </a:lnRef>
          <a:fillRef idx="3">
            <a:schemeClr val="accent2"/>
          </a:fillRef>
          <a:effectRef idx="3">
            <a:schemeClr val="accent2"/>
          </a:effectRef>
          <a:fontRef idx="minor">
            <a:schemeClr val="lt1"/>
          </a:fontRef>
        </p:style>
        <p:txBody>
          <a:bodyPr wrap="square" rtlCol="0">
            <a:spAutoFit/>
          </a:bodyPr>
          <a:lstStyle/>
          <a:p>
            <a:pPr>
              <a:buClr>
                <a:srgbClr val="011AFD"/>
              </a:buClr>
            </a:pPr>
            <a:r>
              <a:rPr lang="de-DE" sz="1100" b="1" dirty="0"/>
              <a:t>Markterkundungsverfahren</a:t>
            </a:r>
          </a:p>
        </p:txBody>
      </p:sp>
      <p:pic>
        <p:nvPicPr>
          <p:cNvPr id="3" name="Grafik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97367" y="5428459"/>
            <a:ext cx="1404026" cy="795615"/>
          </a:xfrm>
          <a:prstGeom prst="rect">
            <a:avLst/>
          </a:prstGeom>
          <a:scene3d>
            <a:camera prst="orthographicFront"/>
            <a:lightRig rig="threePt" dir="t"/>
          </a:scene3d>
          <a:sp3d>
            <a:bevelT/>
          </a:sp3d>
        </p:spPr>
      </p:pic>
    </p:spTree>
    <p:extLst>
      <p:ext uri="{BB962C8B-B14F-4D97-AF65-F5344CB8AC3E}">
        <p14:creationId xmlns:p14="http://schemas.microsoft.com/office/powerpoint/2010/main" val="36606076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81733" y="1025693"/>
            <a:ext cx="10058400" cy="464779"/>
          </a:xfrm>
        </p:spPr>
        <p:txBody>
          <a:bodyPr>
            <a:normAutofit fontScale="90000"/>
          </a:bodyPr>
          <a:lstStyle/>
          <a:p>
            <a:r>
              <a:rPr lang="de-DE" sz="3600" dirty="0"/>
              <a:t>Definition und Inhalt Markterkundungsverfahren</a:t>
            </a:r>
            <a:br>
              <a:rPr lang="de-DE" sz="3600" b="1" dirty="0">
                <a:solidFill>
                  <a:srgbClr val="011AFD"/>
                </a:solidFill>
                <a:effectLst>
                  <a:outerShdw blurRad="38100" dist="38100" dir="2700000" algn="tl">
                    <a:srgbClr val="000000">
                      <a:alpha val="43137"/>
                    </a:srgbClr>
                  </a:outerShdw>
                </a:effectLst>
              </a:rPr>
            </a:br>
            <a:endParaRPr lang="de-DE" sz="3600" dirty="0"/>
          </a:p>
        </p:txBody>
      </p:sp>
      <p:sp>
        <p:nvSpPr>
          <p:cNvPr id="5" name="Textfeld 4"/>
          <p:cNvSpPr txBox="1"/>
          <p:nvPr/>
        </p:nvSpPr>
        <p:spPr>
          <a:xfrm>
            <a:off x="1064352" y="974951"/>
            <a:ext cx="7894276" cy="4247317"/>
          </a:xfrm>
          <a:prstGeom prst="rect">
            <a:avLst/>
          </a:prstGeom>
          <a:noFill/>
        </p:spPr>
        <p:txBody>
          <a:bodyPr wrap="square" rtlCol="0">
            <a:spAutoFit/>
          </a:bodyPr>
          <a:lstStyle/>
          <a:p>
            <a:pPr>
              <a:buClr>
                <a:srgbClr val="011AFD"/>
              </a:buClr>
            </a:pPr>
            <a:endParaRPr lang="de-DE" sz="1400" b="1" dirty="0"/>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Dem Markterkundungsverfahren ging eine Überprüfung des Bedarfs voraus, in welcher der Bedarf festgestellt wurde.</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Mit dem Markterkundungsverfahren soll ein objektiver Überblick über die technischen und wirtschaftlichen Möglichkeiten der Abwasserentsorgung erreicht werden.</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Hierzu sollten alle regional tätigen Anbieter angeschrieben und um Mitteilung der Ausbauplanungen, Betreiberkonzepte für die Region in einem absehbaren Zeitraum gebeten werden. Im Bedarfsfall kann die Abfrage auf andere mögliche Interessenten ausgedehnt werden. </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r>
              <a:rPr lang="de-DE" sz="1600" b="1" dirty="0">
                <a:latin typeface="Arial" panose="020B0604020202020204" pitchFamily="34" charset="0"/>
                <a:cs typeface="Arial" panose="020B0604020202020204" pitchFamily="34" charset="0"/>
              </a:rPr>
              <a:t>Hinweis: </a:t>
            </a:r>
            <a:r>
              <a:rPr lang="de-DE" sz="1600" dirty="0">
                <a:latin typeface="Arial" panose="020B0604020202020204" pitchFamily="34" charset="0"/>
                <a:cs typeface="Arial" panose="020B0604020202020204" pitchFamily="34" charset="0"/>
              </a:rPr>
              <a:t>Eine Frist von vier Wochen zur Stellungnahme im Rahmen eines Markterkundungsverfahrens und zur Erstellung der notwendigen Unterlagen sollte ausreichend für die Anbieter sein.</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p:txBody>
      </p:sp>
      <p:sp>
        <p:nvSpPr>
          <p:cNvPr id="6" name="Fußzeilenplatzhalter 5"/>
          <p:cNvSpPr>
            <a:spLocks noGrp="1"/>
          </p:cNvSpPr>
          <p:nvPr>
            <p:ph type="ftr" sz="quarter" idx="3"/>
          </p:nvPr>
        </p:nvSpPr>
        <p:spPr/>
        <p:txBody>
          <a:bodyPr/>
          <a:lstStyle/>
          <a:p>
            <a:r>
              <a:rPr lang="en-US"/>
              <a:t>Ingenieurgesellschaft ITAS Salzgitter GmbH | Salzgitter – Köln – Bochum – Lippstadt | info@itas-sz.de</a:t>
            </a:r>
            <a:endParaRPr lang="en-US" dirty="0"/>
          </a:p>
        </p:txBody>
      </p:sp>
      <p:sp>
        <p:nvSpPr>
          <p:cNvPr id="7" name="Foliennummernplatzhalter 6"/>
          <p:cNvSpPr>
            <a:spLocks noGrp="1"/>
          </p:cNvSpPr>
          <p:nvPr>
            <p:ph type="sldNum" sz="quarter" idx="4"/>
          </p:nvPr>
        </p:nvSpPr>
        <p:spPr/>
        <p:txBody>
          <a:bodyPr/>
          <a:lstStyle/>
          <a:p>
            <a:fld id="{4CE482DC-2269-4F26-9D2A-7E44B1A4CD85}" type="slidenum">
              <a:rPr lang="en-US" smtClean="0"/>
              <a:pPr/>
              <a:t>7</a:t>
            </a:fld>
            <a:endParaRPr lang="en-US" dirty="0"/>
          </a:p>
        </p:txBody>
      </p:sp>
      <p:graphicFrame>
        <p:nvGraphicFramePr>
          <p:cNvPr id="8" name="Objekt 7"/>
          <p:cNvGraphicFramePr>
            <a:graphicFrameLocks noChangeAspect="1"/>
          </p:cNvGraphicFramePr>
          <p:nvPr/>
        </p:nvGraphicFramePr>
        <p:xfrm>
          <a:off x="9041247" y="1226672"/>
          <a:ext cx="3030446" cy="5094161"/>
        </p:xfrm>
        <a:graphic>
          <a:graphicData uri="http://schemas.openxmlformats.org/presentationml/2006/ole">
            <mc:AlternateContent xmlns:mc="http://schemas.openxmlformats.org/markup-compatibility/2006">
              <mc:Choice xmlns:v="urn:schemas-microsoft-com:vml" Requires="v">
                <p:oleObj r:id="rId3" imgW="4025160" imgH="6768000" progId="">
                  <p:embed/>
                </p:oleObj>
              </mc:Choice>
              <mc:Fallback>
                <p:oleObj r:id="rId3" imgW="4025160" imgH="6768000" progId="">
                  <p:embed/>
                  <p:pic>
                    <p:nvPicPr>
                      <p:cNvPr id="0" name=""/>
                      <p:cNvPicPr/>
                      <p:nvPr/>
                    </p:nvPicPr>
                    <p:blipFill>
                      <a:blip r:embed="rId4"/>
                      <a:stretch>
                        <a:fillRect/>
                      </a:stretch>
                    </p:blipFill>
                    <p:spPr>
                      <a:xfrm>
                        <a:off x="9041247" y="1226672"/>
                        <a:ext cx="3030446" cy="5094161"/>
                      </a:xfrm>
                      <a:prstGeom prst="rect">
                        <a:avLst/>
                      </a:prstGeom>
                    </p:spPr>
                  </p:pic>
                </p:oleObj>
              </mc:Fallback>
            </mc:AlternateContent>
          </a:graphicData>
        </a:graphic>
      </p:graphicFrame>
      <p:sp>
        <p:nvSpPr>
          <p:cNvPr id="11" name="Textfeld 10"/>
          <p:cNvSpPr txBox="1"/>
          <p:nvPr/>
        </p:nvSpPr>
        <p:spPr>
          <a:xfrm>
            <a:off x="1097280" y="290047"/>
            <a:ext cx="2075935" cy="261610"/>
          </a:xfrm>
          <a:prstGeom prst="rect">
            <a:avLst/>
          </a:prstGeom>
          <a:solidFill>
            <a:srgbClr val="0218FE"/>
          </a:solidFill>
        </p:spPr>
        <p:style>
          <a:lnRef idx="0">
            <a:schemeClr val="accent2"/>
          </a:lnRef>
          <a:fillRef idx="3">
            <a:schemeClr val="accent2"/>
          </a:fillRef>
          <a:effectRef idx="3">
            <a:schemeClr val="accent2"/>
          </a:effectRef>
          <a:fontRef idx="minor">
            <a:schemeClr val="lt1"/>
          </a:fontRef>
        </p:style>
        <p:txBody>
          <a:bodyPr wrap="square" rtlCol="0">
            <a:spAutoFit/>
          </a:bodyPr>
          <a:lstStyle/>
          <a:p>
            <a:pPr>
              <a:buClr>
                <a:srgbClr val="011AFD"/>
              </a:buClr>
            </a:pPr>
            <a:r>
              <a:rPr lang="de-DE" sz="1100" b="1" dirty="0"/>
              <a:t>Markterkundungsverfahren</a:t>
            </a:r>
          </a:p>
        </p:txBody>
      </p:sp>
      <p:pic>
        <p:nvPicPr>
          <p:cNvPr id="3" name="Grafik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97367" y="5428459"/>
            <a:ext cx="1404026" cy="795615"/>
          </a:xfrm>
          <a:prstGeom prst="rect">
            <a:avLst/>
          </a:prstGeom>
          <a:scene3d>
            <a:camera prst="orthographicFront"/>
            <a:lightRig rig="threePt" dir="t"/>
          </a:scene3d>
          <a:sp3d>
            <a:bevelT/>
          </a:sp3d>
        </p:spPr>
      </p:pic>
    </p:spTree>
    <p:extLst>
      <p:ext uri="{BB962C8B-B14F-4D97-AF65-F5344CB8AC3E}">
        <p14:creationId xmlns:p14="http://schemas.microsoft.com/office/powerpoint/2010/main" val="417654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81733" y="1025693"/>
            <a:ext cx="10058400" cy="464779"/>
          </a:xfrm>
        </p:spPr>
        <p:txBody>
          <a:bodyPr>
            <a:normAutofit fontScale="90000"/>
          </a:bodyPr>
          <a:lstStyle/>
          <a:p>
            <a:r>
              <a:rPr lang="de-DE" sz="3600" dirty="0"/>
              <a:t>Vorbereitung des Markterkundungsverfahrens</a:t>
            </a:r>
            <a:br>
              <a:rPr lang="de-DE" sz="3600" b="1" dirty="0">
                <a:solidFill>
                  <a:srgbClr val="011AFD"/>
                </a:solidFill>
                <a:effectLst>
                  <a:outerShdw blurRad="38100" dist="38100" dir="2700000" algn="tl">
                    <a:srgbClr val="000000">
                      <a:alpha val="43137"/>
                    </a:srgbClr>
                  </a:outerShdw>
                </a:effectLst>
              </a:rPr>
            </a:br>
            <a:endParaRPr lang="de-DE" sz="3600" dirty="0"/>
          </a:p>
        </p:txBody>
      </p:sp>
      <p:sp>
        <p:nvSpPr>
          <p:cNvPr id="5" name="Textfeld 4"/>
          <p:cNvSpPr txBox="1"/>
          <p:nvPr/>
        </p:nvSpPr>
        <p:spPr>
          <a:xfrm>
            <a:off x="1097280" y="2849794"/>
            <a:ext cx="7894276" cy="1815882"/>
          </a:xfrm>
          <a:prstGeom prst="rect">
            <a:avLst/>
          </a:prstGeom>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wrap="square" rtlCol="0">
            <a:spAutoFit/>
          </a:bodyPr>
          <a:lstStyle>
            <a:defPPr>
              <a:defRPr lang="en-US"/>
            </a:defPPr>
            <a:lvl1pPr>
              <a:buClr>
                <a:srgbClr val="011AFD"/>
              </a:buClr>
              <a:defRPr sz="1400" b="1">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endParaRPr lang="de-DE" b="0" dirty="0"/>
          </a:p>
          <a:p>
            <a:r>
              <a:rPr lang="de-DE" dirty="0">
                <a:latin typeface="Arial" panose="020B0604020202020204" pitchFamily="34" charset="0"/>
                <a:cs typeface="Arial" panose="020B0604020202020204" pitchFamily="34" charset="0"/>
              </a:rPr>
              <a:t>Nach aktuellem Stand kann das Markterkundungsverfahren nunmehr abschließend vorbereitet werden, sollte dies durch die politischen Instanzen freigegeben werden</a:t>
            </a:r>
            <a:r>
              <a:rPr lang="de-DE" b="0" dirty="0">
                <a:latin typeface="Arial" panose="020B0604020202020204" pitchFamily="34" charset="0"/>
                <a:cs typeface="Arial" panose="020B0604020202020204" pitchFamily="34" charset="0"/>
              </a:rPr>
              <a:t>.</a:t>
            </a:r>
          </a:p>
          <a:p>
            <a:endParaRPr lang="de-DE" b="0" dirty="0">
              <a:latin typeface="Arial" panose="020B0604020202020204" pitchFamily="34" charset="0"/>
              <a:cs typeface="Arial" panose="020B0604020202020204" pitchFamily="34" charset="0"/>
            </a:endParaRPr>
          </a:p>
          <a:p>
            <a:r>
              <a:rPr lang="de-DE" b="0" dirty="0">
                <a:latin typeface="Arial" panose="020B0604020202020204" pitchFamily="34" charset="0"/>
                <a:cs typeface="Arial" panose="020B0604020202020204" pitchFamily="34" charset="0"/>
              </a:rPr>
              <a:t>ITAS und auch die juristische Unterstützung stehen bereit.</a:t>
            </a:r>
            <a:br>
              <a:rPr lang="de-DE" b="0" dirty="0">
                <a:latin typeface="Arial" panose="020B0604020202020204" pitchFamily="34" charset="0"/>
                <a:cs typeface="Arial" panose="020B0604020202020204" pitchFamily="34" charset="0"/>
              </a:rPr>
            </a:br>
            <a:br>
              <a:rPr lang="de-DE" b="0" dirty="0">
                <a:latin typeface="Arial" panose="020B0604020202020204" pitchFamily="34" charset="0"/>
                <a:cs typeface="Arial" panose="020B0604020202020204" pitchFamily="34" charset="0"/>
              </a:rPr>
            </a:br>
            <a:r>
              <a:rPr lang="de-DE" b="0" dirty="0">
                <a:latin typeface="Arial" panose="020B0604020202020204" pitchFamily="34" charset="0"/>
                <a:cs typeface="Arial" panose="020B0604020202020204" pitchFamily="34" charset="0"/>
              </a:rPr>
              <a:t>Die Nächsten Schritte folgen in den späteren Kapiteln dieser Präsentation.</a:t>
            </a:r>
          </a:p>
          <a:p>
            <a:endParaRPr lang="de-DE" b="0" dirty="0">
              <a:latin typeface="Arial" panose="020B0604020202020204" pitchFamily="34" charset="0"/>
              <a:cs typeface="Arial" panose="020B0604020202020204" pitchFamily="34" charset="0"/>
            </a:endParaRPr>
          </a:p>
        </p:txBody>
      </p:sp>
      <p:sp>
        <p:nvSpPr>
          <p:cNvPr id="6" name="Fußzeilenplatzhalter 5"/>
          <p:cNvSpPr>
            <a:spLocks noGrp="1"/>
          </p:cNvSpPr>
          <p:nvPr>
            <p:ph type="ftr" sz="quarter" idx="3"/>
          </p:nvPr>
        </p:nvSpPr>
        <p:spPr/>
        <p:txBody>
          <a:bodyPr/>
          <a:lstStyle/>
          <a:p>
            <a:r>
              <a:rPr lang="en-US"/>
              <a:t>Ingenieurgesellschaft ITAS Salzgitter GmbH | Salzgitter – Köln – Bochum – Lippstadt | info@itas-sz.de</a:t>
            </a:r>
            <a:endParaRPr lang="en-US" dirty="0"/>
          </a:p>
        </p:txBody>
      </p:sp>
      <p:sp>
        <p:nvSpPr>
          <p:cNvPr id="7" name="Foliennummernplatzhalter 6"/>
          <p:cNvSpPr>
            <a:spLocks noGrp="1"/>
          </p:cNvSpPr>
          <p:nvPr>
            <p:ph type="sldNum" sz="quarter" idx="4"/>
          </p:nvPr>
        </p:nvSpPr>
        <p:spPr/>
        <p:txBody>
          <a:bodyPr/>
          <a:lstStyle/>
          <a:p>
            <a:fld id="{4CE482DC-2269-4F26-9D2A-7E44B1A4CD85}" type="slidenum">
              <a:rPr lang="en-US" smtClean="0"/>
              <a:pPr/>
              <a:t>8</a:t>
            </a:fld>
            <a:endParaRPr lang="en-US" dirty="0"/>
          </a:p>
        </p:txBody>
      </p:sp>
      <p:graphicFrame>
        <p:nvGraphicFramePr>
          <p:cNvPr id="8" name="Objekt 7"/>
          <p:cNvGraphicFramePr>
            <a:graphicFrameLocks noChangeAspect="1"/>
          </p:cNvGraphicFramePr>
          <p:nvPr/>
        </p:nvGraphicFramePr>
        <p:xfrm>
          <a:off x="9041247" y="1226672"/>
          <a:ext cx="3030446" cy="5094161"/>
        </p:xfrm>
        <a:graphic>
          <a:graphicData uri="http://schemas.openxmlformats.org/presentationml/2006/ole">
            <mc:AlternateContent xmlns:mc="http://schemas.openxmlformats.org/markup-compatibility/2006">
              <mc:Choice xmlns:v="urn:schemas-microsoft-com:vml" Requires="v">
                <p:oleObj r:id="rId3" imgW="4025160" imgH="6768000" progId="">
                  <p:embed/>
                </p:oleObj>
              </mc:Choice>
              <mc:Fallback>
                <p:oleObj r:id="rId3" imgW="4025160" imgH="6768000" progId="">
                  <p:embed/>
                  <p:pic>
                    <p:nvPicPr>
                      <p:cNvPr id="0" name=""/>
                      <p:cNvPicPr/>
                      <p:nvPr/>
                    </p:nvPicPr>
                    <p:blipFill>
                      <a:blip r:embed="rId4"/>
                      <a:stretch>
                        <a:fillRect/>
                      </a:stretch>
                    </p:blipFill>
                    <p:spPr>
                      <a:xfrm>
                        <a:off x="9041247" y="1226672"/>
                        <a:ext cx="3030446" cy="5094161"/>
                      </a:xfrm>
                      <a:prstGeom prst="rect">
                        <a:avLst/>
                      </a:prstGeom>
                    </p:spPr>
                  </p:pic>
                </p:oleObj>
              </mc:Fallback>
            </mc:AlternateContent>
          </a:graphicData>
        </a:graphic>
      </p:graphicFrame>
      <p:sp>
        <p:nvSpPr>
          <p:cNvPr id="11" name="Textfeld 10"/>
          <p:cNvSpPr txBox="1"/>
          <p:nvPr/>
        </p:nvSpPr>
        <p:spPr>
          <a:xfrm>
            <a:off x="1097280" y="290047"/>
            <a:ext cx="2075935" cy="261610"/>
          </a:xfrm>
          <a:prstGeom prst="rect">
            <a:avLst/>
          </a:prstGeom>
          <a:solidFill>
            <a:srgbClr val="0218FE"/>
          </a:solidFill>
        </p:spPr>
        <p:style>
          <a:lnRef idx="0">
            <a:schemeClr val="accent2"/>
          </a:lnRef>
          <a:fillRef idx="3">
            <a:schemeClr val="accent2"/>
          </a:fillRef>
          <a:effectRef idx="3">
            <a:schemeClr val="accent2"/>
          </a:effectRef>
          <a:fontRef idx="minor">
            <a:schemeClr val="lt1"/>
          </a:fontRef>
        </p:style>
        <p:txBody>
          <a:bodyPr wrap="square" rtlCol="0">
            <a:spAutoFit/>
          </a:bodyPr>
          <a:lstStyle/>
          <a:p>
            <a:pPr>
              <a:buClr>
                <a:srgbClr val="011AFD"/>
              </a:buClr>
            </a:pPr>
            <a:r>
              <a:rPr lang="de-DE" sz="1100" b="1" dirty="0"/>
              <a:t>Markterkundungsverfahren</a:t>
            </a:r>
          </a:p>
        </p:txBody>
      </p:sp>
    </p:spTree>
    <p:extLst>
      <p:ext uri="{BB962C8B-B14F-4D97-AF65-F5344CB8AC3E}">
        <p14:creationId xmlns:p14="http://schemas.microsoft.com/office/powerpoint/2010/main" val="36893971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81733" y="1025693"/>
            <a:ext cx="10058400" cy="464779"/>
          </a:xfrm>
        </p:spPr>
        <p:txBody>
          <a:bodyPr>
            <a:normAutofit fontScale="90000"/>
          </a:bodyPr>
          <a:lstStyle/>
          <a:p>
            <a:br>
              <a:rPr lang="de-DE" sz="3600" dirty="0"/>
            </a:br>
            <a:r>
              <a:rPr lang="de-DE" sz="3600" dirty="0"/>
              <a:t>Markterkundungsverfahren</a:t>
            </a:r>
            <a:br>
              <a:rPr lang="de-DE" sz="3600" b="1" dirty="0">
                <a:solidFill>
                  <a:srgbClr val="011AFD"/>
                </a:solidFill>
                <a:effectLst>
                  <a:outerShdw blurRad="38100" dist="38100" dir="2700000" algn="tl">
                    <a:srgbClr val="000000">
                      <a:alpha val="43137"/>
                    </a:srgbClr>
                  </a:outerShdw>
                </a:effectLst>
              </a:rPr>
            </a:br>
            <a:endParaRPr lang="de-DE" sz="3600" dirty="0"/>
          </a:p>
        </p:txBody>
      </p:sp>
      <p:sp>
        <p:nvSpPr>
          <p:cNvPr id="6" name="Fußzeilenplatzhalter 5"/>
          <p:cNvSpPr>
            <a:spLocks noGrp="1"/>
          </p:cNvSpPr>
          <p:nvPr>
            <p:ph type="ftr" sz="quarter" idx="3"/>
          </p:nvPr>
        </p:nvSpPr>
        <p:spPr/>
        <p:txBody>
          <a:bodyPr/>
          <a:lstStyle/>
          <a:p>
            <a:r>
              <a:rPr lang="en-US"/>
              <a:t>Ingenieurgesellschaft ITAS Salzgitter GmbH | Salzgitter – Köln – Bochum – Lippstadt | info@itas-sz.de</a:t>
            </a:r>
            <a:endParaRPr lang="en-US" dirty="0"/>
          </a:p>
        </p:txBody>
      </p:sp>
      <p:sp>
        <p:nvSpPr>
          <p:cNvPr id="7" name="Foliennummernplatzhalter 6"/>
          <p:cNvSpPr>
            <a:spLocks noGrp="1"/>
          </p:cNvSpPr>
          <p:nvPr>
            <p:ph type="sldNum" sz="quarter" idx="4"/>
          </p:nvPr>
        </p:nvSpPr>
        <p:spPr/>
        <p:txBody>
          <a:bodyPr/>
          <a:lstStyle/>
          <a:p>
            <a:fld id="{4CE482DC-2269-4F26-9D2A-7E44B1A4CD85}" type="slidenum">
              <a:rPr lang="en-US" smtClean="0"/>
              <a:pPr/>
              <a:t>9</a:t>
            </a:fld>
            <a:endParaRPr lang="en-US" dirty="0"/>
          </a:p>
        </p:txBody>
      </p:sp>
      <p:graphicFrame>
        <p:nvGraphicFramePr>
          <p:cNvPr id="8" name="Objekt 7"/>
          <p:cNvGraphicFramePr>
            <a:graphicFrameLocks noChangeAspect="1"/>
          </p:cNvGraphicFramePr>
          <p:nvPr/>
        </p:nvGraphicFramePr>
        <p:xfrm>
          <a:off x="9041247" y="1226672"/>
          <a:ext cx="3030446" cy="5094161"/>
        </p:xfrm>
        <a:graphic>
          <a:graphicData uri="http://schemas.openxmlformats.org/presentationml/2006/ole">
            <mc:AlternateContent xmlns:mc="http://schemas.openxmlformats.org/markup-compatibility/2006">
              <mc:Choice xmlns:v="urn:schemas-microsoft-com:vml" Requires="v">
                <p:oleObj r:id="rId3" imgW="4025160" imgH="6768000" progId="">
                  <p:embed/>
                </p:oleObj>
              </mc:Choice>
              <mc:Fallback>
                <p:oleObj r:id="rId3" imgW="4025160" imgH="6768000" progId="">
                  <p:embed/>
                  <p:pic>
                    <p:nvPicPr>
                      <p:cNvPr id="0" name=""/>
                      <p:cNvPicPr/>
                      <p:nvPr/>
                    </p:nvPicPr>
                    <p:blipFill>
                      <a:blip r:embed="rId4"/>
                      <a:stretch>
                        <a:fillRect/>
                      </a:stretch>
                    </p:blipFill>
                    <p:spPr>
                      <a:xfrm>
                        <a:off x="9041247" y="1226672"/>
                        <a:ext cx="3030446" cy="5094161"/>
                      </a:xfrm>
                      <a:prstGeom prst="rect">
                        <a:avLst/>
                      </a:prstGeom>
                    </p:spPr>
                  </p:pic>
                </p:oleObj>
              </mc:Fallback>
            </mc:AlternateContent>
          </a:graphicData>
        </a:graphic>
      </p:graphicFrame>
      <p:sp>
        <p:nvSpPr>
          <p:cNvPr id="9" name="Textfeld 8"/>
          <p:cNvSpPr txBox="1"/>
          <p:nvPr/>
        </p:nvSpPr>
        <p:spPr>
          <a:xfrm>
            <a:off x="981733" y="3470994"/>
            <a:ext cx="8059514" cy="584775"/>
          </a:xfrm>
          <a:prstGeom prst="rect">
            <a:avLst/>
          </a:prstGeom>
          <a:solidFill>
            <a:srgbClr val="0218FE"/>
          </a:solidFill>
        </p:spPr>
        <p:style>
          <a:lnRef idx="0">
            <a:schemeClr val="accent2"/>
          </a:lnRef>
          <a:fillRef idx="3">
            <a:schemeClr val="accent2"/>
          </a:fillRef>
          <a:effectRef idx="3">
            <a:schemeClr val="accent2"/>
          </a:effectRef>
          <a:fontRef idx="minor">
            <a:schemeClr val="lt1"/>
          </a:fontRef>
        </p:style>
        <p:txBody>
          <a:bodyPr wrap="square" rtlCol="0">
            <a:spAutoFit/>
          </a:bodyPr>
          <a:lstStyle/>
          <a:p>
            <a:pPr>
              <a:buClr>
                <a:srgbClr val="011AFD"/>
              </a:buClr>
            </a:pPr>
            <a:r>
              <a:rPr lang="de-DE" sz="3200" b="1" dirty="0"/>
              <a:t>Juristische Themen und weitere Schritte</a:t>
            </a:r>
          </a:p>
        </p:txBody>
      </p:sp>
    </p:spTree>
    <p:extLst>
      <p:ext uri="{BB962C8B-B14F-4D97-AF65-F5344CB8AC3E}">
        <p14:creationId xmlns:p14="http://schemas.microsoft.com/office/powerpoint/2010/main" val="24733074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81733" y="1025693"/>
            <a:ext cx="10058400" cy="464779"/>
          </a:xfrm>
        </p:spPr>
        <p:txBody>
          <a:bodyPr>
            <a:normAutofit fontScale="90000"/>
          </a:bodyPr>
          <a:lstStyle/>
          <a:p>
            <a:r>
              <a:rPr lang="de-DE" sz="3600" dirty="0"/>
              <a:t>Juristischer Hintergrund – und zwei Grundsatzthemen</a:t>
            </a:r>
            <a:br>
              <a:rPr lang="de-DE" sz="3600" b="1" dirty="0">
                <a:solidFill>
                  <a:srgbClr val="011AFD"/>
                </a:solidFill>
                <a:effectLst>
                  <a:outerShdw blurRad="38100" dist="38100" dir="2700000" algn="tl">
                    <a:srgbClr val="000000">
                      <a:alpha val="43137"/>
                    </a:srgbClr>
                  </a:outerShdw>
                </a:effectLst>
              </a:rPr>
            </a:br>
            <a:endParaRPr lang="de-DE" sz="3600" dirty="0"/>
          </a:p>
        </p:txBody>
      </p:sp>
      <p:sp>
        <p:nvSpPr>
          <p:cNvPr id="6" name="Fußzeilenplatzhalter 5"/>
          <p:cNvSpPr>
            <a:spLocks noGrp="1"/>
          </p:cNvSpPr>
          <p:nvPr>
            <p:ph type="ftr" sz="quarter" idx="3"/>
          </p:nvPr>
        </p:nvSpPr>
        <p:spPr/>
        <p:txBody>
          <a:bodyPr/>
          <a:lstStyle/>
          <a:p>
            <a:r>
              <a:rPr lang="en-US"/>
              <a:t>Ingenieurgesellschaft ITAS Salzgitter GmbH | Salzgitter – Köln – Bochum – Lippstadt | info@itas-sz.de</a:t>
            </a:r>
            <a:endParaRPr lang="en-US" dirty="0"/>
          </a:p>
        </p:txBody>
      </p:sp>
      <p:sp>
        <p:nvSpPr>
          <p:cNvPr id="7" name="Foliennummernplatzhalter 6"/>
          <p:cNvSpPr>
            <a:spLocks noGrp="1"/>
          </p:cNvSpPr>
          <p:nvPr>
            <p:ph type="sldNum" sz="quarter" idx="4"/>
          </p:nvPr>
        </p:nvSpPr>
        <p:spPr/>
        <p:txBody>
          <a:bodyPr/>
          <a:lstStyle/>
          <a:p>
            <a:fld id="{4CE482DC-2269-4F26-9D2A-7E44B1A4CD85}" type="slidenum">
              <a:rPr lang="en-US" smtClean="0"/>
              <a:pPr/>
              <a:t>10</a:t>
            </a:fld>
            <a:endParaRPr lang="en-US" dirty="0"/>
          </a:p>
        </p:txBody>
      </p:sp>
      <p:graphicFrame>
        <p:nvGraphicFramePr>
          <p:cNvPr id="8" name="Objekt 7"/>
          <p:cNvGraphicFramePr>
            <a:graphicFrameLocks noChangeAspect="1"/>
          </p:cNvGraphicFramePr>
          <p:nvPr/>
        </p:nvGraphicFramePr>
        <p:xfrm>
          <a:off x="9041247" y="1226672"/>
          <a:ext cx="3030446" cy="5094161"/>
        </p:xfrm>
        <a:graphic>
          <a:graphicData uri="http://schemas.openxmlformats.org/presentationml/2006/ole">
            <mc:AlternateContent xmlns:mc="http://schemas.openxmlformats.org/markup-compatibility/2006">
              <mc:Choice xmlns:v="urn:schemas-microsoft-com:vml" Requires="v">
                <p:oleObj r:id="rId3" imgW="4025160" imgH="6768000" progId="">
                  <p:embed/>
                </p:oleObj>
              </mc:Choice>
              <mc:Fallback>
                <p:oleObj r:id="rId3" imgW="4025160" imgH="6768000" progId="">
                  <p:embed/>
                  <p:pic>
                    <p:nvPicPr>
                      <p:cNvPr id="0" name=""/>
                      <p:cNvPicPr/>
                      <p:nvPr/>
                    </p:nvPicPr>
                    <p:blipFill>
                      <a:blip r:embed="rId4"/>
                      <a:stretch>
                        <a:fillRect/>
                      </a:stretch>
                    </p:blipFill>
                    <p:spPr>
                      <a:xfrm>
                        <a:off x="9041247" y="1226672"/>
                        <a:ext cx="3030446" cy="5094161"/>
                      </a:xfrm>
                      <a:prstGeom prst="rect">
                        <a:avLst/>
                      </a:prstGeom>
                    </p:spPr>
                  </p:pic>
                </p:oleObj>
              </mc:Fallback>
            </mc:AlternateContent>
          </a:graphicData>
        </a:graphic>
      </p:graphicFrame>
      <p:sp>
        <p:nvSpPr>
          <p:cNvPr id="11" name="Textfeld 10"/>
          <p:cNvSpPr txBox="1"/>
          <p:nvPr/>
        </p:nvSpPr>
        <p:spPr>
          <a:xfrm>
            <a:off x="1097280" y="290047"/>
            <a:ext cx="2075935" cy="261610"/>
          </a:xfrm>
          <a:prstGeom prst="rect">
            <a:avLst/>
          </a:prstGeom>
          <a:solidFill>
            <a:srgbClr val="0218FE"/>
          </a:solidFill>
        </p:spPr>
        <p:style>
          <a:lnRef idx="0">
            <a:schemeClr val="accent2"/>
          </a:lnRef>
          <a:fillRef idx="3">
            <a:schemeClr val="accent2"/>
          </a:fillRef>
          <a:effectRef idx="3">
            <a:schemeClr val="accent2"/>
          </a:effectRef>
          <a:fontRef idx="minor">
            <a:schemeClr val="lt1"/>
          </a:fontRef>
        </p:style>
        <p:txBody>
          <a:bodyPr wrap="square" rtlCol="0">
            <a:spAutoFit/>
          </a:bodyPr>
          <a:lstStyle/>
          <a:p>
            <a:pPr>
              <a:buClr>
                <a:srgbClr val="011AFD"/>
              </a:buClr>
            </a:pPr>
            <a:r>
              <a:rPr lang="de-DE" sz="1100" b="1" dirty="0"/>
              <a:t>Juristische Aspekte</a:t>
            </a:r>
          </a:p>
        </p:txBody>
      </p:sp>
      <p:sp>
        <p:nvSpPr>
          <p:cNvPr id="14" name="Textfeld 13"/>
          <p:cNvSpPr txBox="1"/>
          <p:nvPr/>
        </p:nvSpPr>
        <p:spPr>
          <a:xfrm>
            <a:off x="1097280" y="1025693"/>
            <a:ext cx="7894276" cy="6463308"/>
          </a:xfrm>
          <a:prstGeom prst="rect">
            <a:avLst/>
          </a:prstGeom>
          <a:noFill/>
        </p:spPr>
        <p:txBody>
          <a:bodyPr wrap="square" rtlCol="0">
            <a:spAutoFit/>
          </a:bodyPr>
          <a:lstStyle/>
          <a:p>
            <a:pPr>
              <a:buClr>
                <a:srgbClr val="011AFD"/>
              </a:buClr>
            </a:pPr>
            <a:endParaRPr lang="de-DE" sz="1400" b="1" dirty="0"/>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a:buClr>
                <a:srgbClr val="011AFD"/>
              </a:buClr>
            </a:pPr>
            <a:endParaRPr lang="de-DE" sz="1600" dirty="0">
              <a:latin typeface="Arial" panose="020B0604020202020204" pitchFamily="34" charset="0"/>
              <a:cs typeface="Arial" panose="020B0604020202020204" pitchFamily="34" charset="0"/>
            </a:endParaRPr>
          </a:p>
          <a:p>
            <a:pPr>
              <a:buClr>
                <a:srgbClr val="011AFD"/>
              </a:buCl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Der Bedarf und die haushälterischen und wirtschaftlichen Auswirkungen sollen „erkundet“ werden.</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Es bestehend zunächst keine rechtlichen Vorgaben an die Durchführung (§ 28 VGV)</a:t>
            </a:r>
            <a:br>
              <a:rPr lang="de-DE" sz="1600" dirty="0">
                <a:latin typeface="Arial" panose="020B0604020202020204" pitchFamily="34" charset="0"/>
                <a:cs typeface="Arial" panose="020B0604020202020204" pitchFamily="34" charset="0"/>
              </a:rPr>
            </a:br>
            <a:r>
              <a:rPr lang="de-DE" sz="1600" dirty="0">
                <a:latin typeface="Arial" panose="020B0604020202020204" pitchFamily="34" charset="0"/>
                <a:cs typeface="Arial" panose="020B0604020202020204" pitchFamily="34" charset="0"/>
              </a:rPr>
              <a:t>Vergaberechtliche Grundsätze wie Wettbewerb, Gleichbehandlung, Transparenz gelten allerdings weiterhin.</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Alle Dokumente und der Schriftverkehr sind zu dokumentieren.</a:t>
            </a:r>
          </a:p>
          <a:p>
            <a:pPr>
              <a:buClr>
                <a:srgbClr val="011AFD"/>
              </a:buClr>
            </a:pPr>
            <a:endParaRPr lang="de-DE" sz="1600" dirty="0">
              <a:latin typeface="Arial" panose="020B0604020202020204" pitchFamily="34" charset="0"/>
              <a:cs typeface="Arial" panose="020B0604020202020204" pitchFamily="34" charset="0"/>
            </a:endParaRPr>
          </a:p>
          <a:p>
            <a:pPr>
              <a:buClr>
                <a:srgbClr val="011AFD"/>
              </a:buClr>
            </a:pPr>
            <a:r>
              <a:rPr lang="de-DE" sz="1600" u="sng" dirty="0">
                <a:latin typeface="Arial" panose="020B0604020202020204" pitchFamily="34" charset="0"/>
                <a:cs typeface="Arial" panose="020B0604020202020204" pitchFamily="34" charset="0"/>
              </a:rPr>
              <a:t>Was ist zu Klären:</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Wingdings" panose="05000000000000000000" pitchFamily="2" charset="2"/>
              <a:buChar char="à"/>
            </a:pPr>
            <a:r>
              <a:rPr lang="de-DE" sz="1600" dirty="0">
                <a:latin typeface="Arial" panose="020B0604020202020204" pitchFamily="34" charset="0"/>
                <a:cs typeface="Arial" panose="020B0604020202020204" pitchFamily="34" charset="0"/>
                <a:sym typeface="Wingdings" panose="05000000000000000000" pitchFamily="2" charset="2"/>
              </a:rPr>
              <a:t>Was soll privatisiert werden.</a:t>
            </a:r>
          </a:p>
          <a:p>
            <a:pPr marL="285750" indent="-285750">
              <a:buClr>
                <a:srgbClr val="011AFD"/>
              </a:buClr>
              <a:buFont typeface="Wingdings" panose="05000000000000000000" pitchFamily="2" charset="2"/>
              <a:buChar char="à"/>
            </a:pPr>
            <a:r>
              <a:rPr lang="de-DE" sz="1600" dirty="0">
                <a:latin typeface="Arial" panose="020B0604020202020204" pitchFamily="34" charset="0"/>
                <a:cs typeface="Arial" panose="020B0604020202020204" pitchFamily="34" charset="0"/>
                <a:sym typeface="Wingdings" panose="05000000000000000000" pitchFamily="2" charset="2"/>
              </a:rPr>
              <a:t>Vertragstypologie (Vertragsbeziehungen) konkretisieren</a:t>
            </a: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a:buClr>
                <a:srgbClr val="011AFD"/>
              </a:buClr>
            </a:pPr>
            <a:r>
              <a:rPr lang="de-DE" sz="1600" dirty="0">
                <a:latin typeface="Arial" panose="020B0604020202020204" pitchFamily="34" charset="0"/>
                <a:cs typeface="Arial" panose="020B0604020202020204" pitchFamily="34" charset="0"/>
              </a:rPr>
              <a:t> </a:t>
            </a:r>
          </a:p>
          <a:p>
            <a:pPr marL="285750" indent="-285750">
              <a:buClr>
                <a:srgbClr val="011AFD"/>
              </a:buClr>
              <a:buFont typeface="Arial" panose="020B0604020202020204" pitchFamily="34" charset="0"/>
              <a:buChar char="•"/>
            </a:pPr>
            <a:endParaRPr lang="de-DE" sz="1600" b="1" dirty="0">
              <a:solidFill>
                <a:srgbClr val="0019F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endParaRPr lang="de-DE" sz="1600" dirty="0">
              <a:solidFill>
                <a:srgbClr val="0019F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3" name="Grafik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20908" y="5257444"/>
            <a:ext cx="1495493" cy="1038917"/>
          </a:xfrm>
          <a:prstGeom prst="rect">
            <a:avLst/>
          </a:prstGeom>
          <a:scene3d>
            <a:camera prst="orthographicFront"/>
            <a:lightRig rig="threePt" dir="t"/>
          </a:scene3d>
          <a:sp3d>
            <a:bevelT/>
          </a:sp3d>
        </p:spPr>
      </p:pic>
      <p:pic>
        <p:nvPicPr>
          <p:cNvPr id="9" name="Grafik 8" descr="Ein Bild, das Text, ClipArt enthält.&#10;&#10;Automatisch generierte Beschreibung">
            <a:extLst>
              <a:ext uri="{FF2B5EF4-FFF2-40B4-BE49-F238E27FC236}">
                <a16:creationId xmlns:a16="http://schemas.microsoft.com/office/drawing/2014/main" id="{3462EFBD-7B31-4947-A0B3-5E42FCC21E0B}"/>
              </a:ext>
            </a:extLst>
          </p:cNvPr>
          <p:cNvPicPr>
            <a:picLocks noChangeAspect="1"/>
          </p:cNvPicPr>
          <p:nvPr/>
        </p:nvPicPr>
        <p:blipFill>
          <a:blip r:embed="rId6"/>
          <a:stretch>
            <a:fillRect/>
          </a:stretch>
        </p:blipFill>
        <p:spPr>
          <a:xfrm>
            <a:off x="4067853" y="4906697"/>
            <a:ext cx="241241" cy="288543"/>
          </a:xfrm>
          <a:prstGeom prst="rect">
            <a:avLst/>
          </a:prstGeom>
        </p:spPr>
      </p:pic>
    </p:spTree>
    <p:extLst>
      <p:ext uri="{BB962C8B-B14F-4D97-AF65-F5344CB8AC3E}">
        <p14:creationId xmlns:p14="http://schemas.microsoft.com/office/powerpoint/2010/main" val="22614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81733" y="1025693"/>
            <a:ext cx="10058400" cy="464779"/>
          </a:xfrm>
        </p:spPr>
        <p:txBody>
          <a:bodyPr>
            <a:normAutofit fontScale="90000"/>
          </a:bodyPr>
          <a:lstStyle/>
          <a:p>
            <a:r>
              <a:rPr lang="de-DE" sz="3600" dirty="0"/>
              <a:t>Was sind die nächsten Schritte</a:t>
            </a:r>
            <a:br>
              <a:rPr lang="de-DE" sz="3600" b="1" dirty="0">
                <a:solidFill>
                  <a:srgbClr val="011AFD"/>
                </a:solidFill>
                <a:effectLst>
                  <a:outerShdw blurRad="38100" dist="38100" dir="2700000" algn="tl">
                    <a:srgbClr val="000000">
                      <a:alpha val="43137"/>
                    </a:srgbClr>
                  </a:outerShdw>
                </a:effectLst>
              </a:rPr>
            </a:br>
            <a:endParaRPr lang="de-DE" sz="3600" dirty="0"/>
          </a:p>
        </p:txBody>
      </p:sp>
      <p:sp>
        <p:nvSpPr>
          <p:cNvPr id="6" name="Fußzeilenplatzhalter 5"/>
          <p:cNvSpPr>
            <a:spLocks noGrp="1"/>
          </p:cNvSpPr>
          <p:nvPr>
            <p:ph type="ftr" sz="quarter" idx="3"/>
          </p:nvPr>
        </p:nvSpPr>
        <p:spPr/>
        <p:txBody>
          <a:bodyPr/>
          <a:lstStyle/>
          <a:p>
            <a:r>
              <a:rPr lang="en-US"/>
              <a:t>Ingenieurgesellschaft ITAS Salzgitter GmbH | Salzgitter – Köln – Bochum – Lippstadt | info@itas-sz.de</a:t>
            </a:r>
            <a:endParaRPr lang="en-US" dirty="0"/>
          </a:p>
        </p:txBody>
      </p:sp>
      <p:sp>
        <p:nvSpPr>
          <p:cNvPr id="7" name="Foliennummernplatzhalter 6"/>
          <p:cNvSpPr>
            <a:spLocks noGrp="1"/>
          </p:cNvSpPr>
          <p:nvPr>
            <p:ph type="sldNum" sz="quarter" idx="4"/>
          </p:nvPr>
        </p:nvSpPr>
        <p:spPr/>
        <p:txBody>
          <a:bodyPr/>
          <a:lstStyle/>
          <a:p>
            <a:fld id="{4CE482DC-2269-4F26-9D2A-7E44B1A4CD85}" type="slidenum">
              <a:rPr lang="en-US" smtClean="0"/>
              <a:pPr/>
              <a:t>11</a:t>
            </a:fld>
            <a:endParaRPr lang="en-US" dirty="0"/>
          </a:p>
        </p:txBody>
      </p:sp>
      <p:graphicFrame>
        <p:nvGraphicFramePr>
          <p:cNvPr id="8" name="Objekt 7"/>
          <p:cNvGraphicFramePr>
            <a:graphicFrameLocks noChangeAspect="1"/>
          </p:cNvGraphicFramePr>
          <p:nvPr/>
        </p:nvGraphicFramePr>
        <p:xfrm>
          <a:off x="9041247" y="1226672"/>
          <a:ext cx="3030446" cy="5094161"/>
        </p:xfrm>
        <a:graphic>
          <a:graphicData uri="http://schemas.openxmlformats.org/presentationml/2006/ole">
            <mc:AlternateContent xmlns:mc="http://schemas.openxmlformats.org/markup-compatibility/2006">
              <mc:Choice xmlns:v="urn:schemas-microsoft-com:vml" Requires="v">
                <p:oleObj r:id="rId3" imgW="4025160" imgH="6768000" progId="">
                  <p:embed/>
                </p:oleObj>
              </mc:Choice>
              <mc:Fallback>
                <p:oleObj r:id="rId3" imgW="4025160" imgH="6768000" progId="">
                  <p:embed/>
                  <p:pic>
                    <p:nvPicPr>
                      <p:cNvPr id="0" name=""/>
                      <p:cNvPicPr/>
                      <p:nvPr/>
                    </p:nvPicPr>
                    <p:blipFill>
                      <a:blip r:embed="rId4"/>
                      <a:stretch>
                        <a:fillRect/>
                      </a:stretch>
                    </p:blipFill>
                    <p:spPr>
                      <a:xfrm>
                        <a:off x="9041247" y="1226672"/>
                        <a:ext cx="3030446" cy="5094161"/>
                      </a:xfrm>
                      <a:prstGeom prst="rect">
                        <a:avLst/>
                      </a:prstGeom>
                    </p:spPr>
                  </p:pic>
                </p:oleObj>
              </mc:Fallback>
            </mc:AlternateContent>
          </a:graphicData>
        </a:graphic>
      </p:graphicFrame>
      <p:sp>
        <p:nvSpPr>
          <p:cNvPr id="11" name="Textfeld 10"/>
          <p:cNvSpPr txBox="1"/>
          <p:nvPr/>
        </p:nvSpPr>
        <p:spPr>
          <a:xfrm>
            <a:off x="1097280" y="290047"/>
            <a:ext cx="2075935" cy="261610"/>
          </a:xfrm>
          <a:prstGeom prst="rect">
            <a:avLst/>
          </a:prstGeom>
          <a:solidFill>
            <a:srgbClr val="0218FE"/>
          </a:solidFill>
        </p:spPr>
        <p:style>
          <a:lnRef idx="0">
            <a:schemeClr val="accent2"/>
          </a:lnRef>
          <a:fillRef idx="3">
            <a:schemeClr val="accent2"/>
          </a:fillRef>
          <a:effectRef idx="3">
            <a:schemeClr val="accent2"/>
          </a:effectRef>
          <a:fontRef idx="minor">
            <a:schemeClr val="lt1"/>
          </a:fontRef>
        </p:style>
        <p:txBody>
          <a:bodyPr wrap="square" rtlCol="0">
            <a:spAutoFit/>
          </a:bodyPr>
          <a:lstStyle/>
          <a:p>
            <a:pPr>
              <a:buClr>
                <a:srgbClr val="011AFD"/>
              </a:buClr>
            </a:pPr>
            <a:r>
              <a:rPr lang="de-DE" sz="1100" b="1" dirty="0"/>
              <a:t>Juristische Aspekte</a:t>
            </a:r>
          </a:p>
        </p:txBody>
      </p:sp>
      <p:sp>
        <p:nvSpPr>
          <p:cNvPr id="14" name="Textfeld 13"/>
          <p:cNvSpPr txBox="1"/>
          <p:nvPr/>
        </p:nvSpPr>
        <p:spPr>
          <a:xfrm>
            <a:off x="1097280" y="1065021"/>
            <a:ext cx="7894276" cy="6217087"/>
          </a:xfrm>
          <a:prstGeom prst="rect">
            <a:avLst/>
          </a:prstGeom>
          <a:noFill/>
        </p:spPr>
        <p:txBody>
          <a:bodyPr wrap="square" rtlCol="0">
            <a:spAutoFit/>
          </a:bodyPr>
          <a:lstStyle/>
          <a:p>
            <a:pPr>
              <a:buClr>
                <a:srgbClr val="011AFD"/>
              </a:buClr>
            </a:pPr>
            <a:endParaRPr lang="de-DE" sz="1400" b="1" dirty="0"/>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Erstellung eines Verkaufsmemorandums (inkl. Beschreibung der Anlagen und deren Zustand, Kennzahlen, Gebührenaufkommen, prognostizierte Entwicklungen)</a:t>
            </a:r>
            <a:br>
              <a:rPr lang="de-DE" sz="1600" dirty="0">
                <a:latin typeface="Arial" panose="020B0604020202020204" pitchFamily="34" charset="0"/>
                <a:cs typeface="Arial" panose="020B0604020202020204" pitchFamily="34" charset="0"/>
              </a:rPr>
            </a:br>
            <a:r>
              <a:rPr lang="de-DE" sz="1600" dirty="0">
                <a:latin typeface="Arial" panose="020B0604020202020204" pitchFamily="34" charset="0"/>
                <a:cs typeface="Arial" panose="020B0604020202020204" pitchFamily="34" charset="0"/>
              </a:rPr>
              <a:t>Das Memorandum wird von unserem juristischen Partner auf die rechtlich korrekte Form geprüft.</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Auswahl der mögl. Interessenten, Partner (professionelle Entsorgungsunternehmen, Entwässerungsbetriebe oder auch kommunale Betreiber in der Region) – dokumentiert in Form einer Liste</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Ansprache der Partner und übermitteln des Memorandums und Informationsgespräche in zwei Stufen:</a:t>
            </a:r>
            <a:br>
              <a:rPr lang="de-DE" sz="1600" dirty="0">
                <a:latin typeface="Arial" panose="020B0604020202020204" pitchFamily="34" charset="0"/>
                <a:cs typeface="Arial" panose="020B0604020202020204" pitchFamily="34" charset="0"/>
              </a:rPr>
            </a:br>
            <a:br>
              <a:rPr lang="de-DE" sz="1600" dirty="0">
                <a:latin typeface="Arial" panose="020B0604020202020204" pitchFamily="34" charset="0"/>
                <a:cs typeface="Arial" panose="020B0604020202020204" pitchFamily="34" charset="0"/>
              </a:rPr>
            </a:br>
            <a:r>
              <a:rPr lang="de-DE" sz="1600" dirty="0">
                <a:latin typeface="Arial" panose="020B0604020202020204" pitchFamily="34" charset="0"/>
                <a:cs typeface="Arial" panose="020B0604020202020204" pitchFamily="34" charset="0"/>
              </a:rPr>
              <a:t>I. Schriftliche grundsätzliche Anfrage inkl. Vertraulichkeitserklärung.</a:t>
            </a:r>
            <a:br>
              <a:rPr lang="de-DE" sz="1600" dirty="0">
                <a:latin typeface="Arial" panose="020B0604020202020204" pitchFamily="34" charset="0"/>
                <a:cs typeface="Arial" panose="020B0604020202020204" pitchFamily="34" charset="0"/>
              </a:rPr>
            </a:br>
            <a:r>
              <a:rPr lang="de-DE" sz="1600" dirty="0">
                <a:latin typeface="Arial" panose="020B0604020202020204" pitchFamily="34" charset="0"/>
                <a:cs typeface="Arial" panose="020B0604020202020204" pitchFamily="34" charset="0"/>
              </a:rPr>
              <a:t>II. Bei Zustimmung Übermittlung des Memorandums.</a:t>
            </a:r>
            <a:br>
              <a:rPr lang="de-DE" sz="1600" dirty="0">
                <a:latin typeface="Arial" panose="020B0604020202020204" pitchFamily="34" charset="0"/>
                <a:cs typeface="Arial" panose="020B0604020202020204" pitchFamily="34" charset="0"/>
              </a:rPr>
            </a:br>
            <a:r>
              <a:rPr lang="de-DE" sz="1600" dirty="0">
                <a:latin typeface="Arial" panose="020B0604020202020204" pitchFamily="34" charset="0"/>
                <a:cs typeface="Arial" panose="020B0604020202020204" pitchFamily="34" charset="0"/>
              </a:rPr>
              <a:t>Fristsetzung zum Einreichen der Angebote.</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Zusammenfassung und Aufbereitung der Ergebnisse – Erstellen einer Empfehlung</a:t>
            </a:r>
            <a:br>
              <a:rPr lang="de-DE" sz="1600" dirty="0">
                <a:latin typeface="Arial" panose="020B0604020202020204" pitchFamily="34" charset="0"/>
                <a:cs typeface="Arial" panose="020B0604020202020204" pitchFamily="34" charset="0"/>
              </a:rPr>
            </a:br>
            <a:r>
              <a:rPr lang="de-DE" sz="1600" dirty="0">
                <a:latin typeface="Arial" panose="020B0604020202020204" pitchFamily="34" charset="0"/>
                <a:cs typeface="Arial" panose="020B0604020202020204" pitchFamily="34" charset="0"/>
              </a:rPr>
              <a:t>Prüfung durch unseren juristischen Partner auf Vor- und Nachteile</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a:buClr>
                <a:srgbClr val="011AFD"/>
              </a:buClr>
            </a:pPr>
            <a:r>
              <a:rPr lang="de-DE" sz="1600" dirty="0">
                <a:latin typeface="Arial" panose="020B0604020202020204" pitchFamily="34" charset="0"/>
                <a:cs typeface="Arial" panose="020B0604020202020204" pitchFamily="34" charset="0"/>
              </a:rPr>
              <a:t> </a:t>
            </a:r>
          </a:p>
          <a:p>
            <a:pPr marL="285750" indent="-285750">
              <a:buClr>
                <a:srgbClr val="011AFD"/>
              </a:buClr>
              <a:buFont typeface="Arial" panose="020B0604020202020204" pitchFamily="34" charset="0"/>
              <a:buChar char="•"/>
            </a:pPr>
            <a:endParaRPr lang="de-DE" sz="1600" b="1" dirty="0">
              <a:solidFill>
                <a:srgbClr val="0019F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endParaRPr lang="de-DE" sz="1600" dirty="0">
              <a:solidFill>
                <a:srgbClr val="0019F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667727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81733" y="1025693"/>
            <a:ext cx="10058400" cy="464779"/>
          </a:xfrm>
        </p:spPr>
        <p:txBody>
          <a:bodyPr>
            <a:normAutofit fontScale="90000"/>
          </a:bodyPr>
          <a:lstStyle/>
          <a:p>
            <a:br>
              <a:rPr lang="de-DE" sz="3600" dirty="0"/>
            </a:br>
            <a:r>
              <a:rPr lang="de-DE" sz="3600" dirty="0"/>
              <a:t>Markterkundungsverfahren</a:t>
            </a:r>
            <a:br>
              <a:rPr lang="de-DE" sz="3600" b="1" dirty="0">
                <a:solidFill>
                  <a:srgbClr val="011AFD"/>
                </a:solidFill>
                <a:effectLst>
                  <a:outerShdw blurRad="38100" dist="38100" dir="2700000" algn="tl">
                    <a:srgbClr val="000000">
                      <a:alpha val="43137"/>
                    </a:srgbClr>
                  </a:outerShdw>
                </a:effectLst>
              </a:rPr>
            </a:br>
            <a:endParaRPr lang="de-DE" sz="3600" dirty="0"/>
          </a:p>
        </p:txBody>
      </p:sp>
      <p:sp>
        <p:nvSpPr>
          <p:cNvPr id="6" name="Fußzeilenplatzhalter 5"/>
          <p:cNvSpPr>
            <a:spLocks noGrp="1"/>
          </p:cNvSpPr>
          <p:nvPr>
            <p:ph type="ftr" sz="quarter" idx="3"/>
          </p:nvPr>
        </p:nvSpPr>
        <p:spPr/>
        <p:txBody>
          <a:bodyPr/>
          <a:lstStyle/>
          <a:p>
            <a:r>
              <a:rPr lang="en-US"/>
              <a:t>Ingenieurgesellschaft ITAS Salzgitter GmbH | Salzgitter – Köln – Bochum – Lippstadt | info@itas-sz.de</a:t>
            </a:r>
            <a:endParaRPr lang="en-US" dirty="0"/>
          </a:p>
        </p:txBody>
      </p:sp>
      <p:sp>
        <p:nvSpPr>
          <p:cNvPr id="7" name="Foliennummernplatzhalter 6"/>
          <p:cNvSpPr>
            <a:spLocks noGrp="1"/>
          </p:cNvSpPr>
          <p:nvPr>
            <p:ph type="sldNum" sz="quarter" idx="4"/>
          </p:nvPr>
        </p:nvSpPr>
        <p:spPr/>
        <p:txBody>
          <a:bodyPr/>
          <a:lstStyle/>
          <a:p>
            <a:fld id="{4CE482DC-2269-4F26-9D2A-7E44B1A4CD85}" type="slidenum">
              <a:rPr lang="en-US" smtClean="0"/>
              <a:pPr/>
              <a:t>12</a:t>
            </a:fld>
            <a:endParaRPr lang="en-US" dirty="0"/>
          </a:p>
        </p:txBody>
      </p:sp>
      <p:graphicFrame>
        <p:nvGraphicFramePr>
          <p:cNvPr id="8" name="Objekt 7"/>
          <p:cNvGraphicFramePr>
            <a:graphicFrameLocks noChangeAspect="1"/>
          </p:cNvGraphicFramePr>
          <p:nvPr/>
        </p:nvGraphicFramePr>
        <p:xfrm>
          <a:off x="9041247" y="1226672"/>
          <a:ext cx="3030446" cy="5094161"/>
        </p:xfrm>
        <a:graphic>
          <a:graphicData uri="http://schemas.openxmlformats.org/presentationml/2006/ole">
            <mc:AlternateContent xmlns:mc="http://schemas.openxmlformats.org/markup-compatibility/2006">
              <mc:Choice xmlns:v="urn:schemas-microsoft-com:vml" Requires="v">
                <p:oleObj r:id="rId3" imgW="4025160" imgH="6768000" progId="">
                  <p:embed/>
                </p:oleObj>
              </mc:Choice>
              <mc:Fallback>
                <p:oleObj r:id="rId3" imgW="4025160" imgH="6768000" progId="">
                  <p:embed/>
                  <p:pic>
                    <p:nvPicPr>
                      <p:cNvPr id="0" name=""/>
                      <p:cNvPicPr/>
                      <p:nvPr/>
                    </p:nvPicPr>
                    <p:blipFill>
                      <a:blip r:embed="rId4"/>
                      <a:stretch>
                        <a:fillRect/>
                      </a:stretch>
                    </p:blipFill>
                    <p:spPr>
                      <a:xfrm>
                        <a:off x="9041247" y="1226672"/>
                        <a:ext cx="3030446" cy="5094161"/>
                      </a:xfrm>
                      <a:prstGeom prst="rect">
                        <a:avLst/>
                      </a:prstGeom>
                    </p:spPr>
                  </p:pic>
                </p:oleObj>
              </mc:Fallback>
            </mc:AlternateContent>
          </a:graphicData>
        </a:graphic>
      </p:graphicFrame>
      <p:sp>
        <p:nvSpPr>
          <p:cNvPr id="9" name="Textfeld 8"/>
          <p:cNvSpPr txBox="1"/>
          <p:nvPr/>
        </p:nvSpPr>
        <p:spPr>
          <a:xfrm>
            <a:off x="981733" y="3470994"/>
            <a:ext cx="8059514" cy="584775"/>
          </a:xfrm>
          <a:prstGeom prst="rect">
            <a:avLst/>
          </a:prstGeom>
          <a:solidFill>
            <a:srgbClr val="0218FE"/>
          </a:solidFill>
        </p:spPr>
        <p:style>
          <a:lnRef idx="0">
            <a:schemeClr val="accent2"/>
          </a:lnRef>
          <a:fillRef idx="3">
            <a:schemeClr val="accent2"/>
          </a:fillRef>
          <a:effectRef idx="3">
            <a:schemeClr val="accent2"/>
          </a:effectRef>
          <a:fontRef idx="minor">
            <a:schemeClr val="lt1"/>
          </a:fontRef>
        </p:style>
        <p:txBody>
          <a:bodyPr wrap="square" rtlCol="0">
            <a:spAutoFit/>
          </a:bodyPr>
          <a:lstStyle/>
          <a:p>
            <a:pPr>
              <a:buClr>
                <a:srgbClr val="011AFD"/>
              </a:buClr>
            </a:pPr>
            <a:r>
              <a:rPr lang="de-DE" sz="3200" b="1" dirty="0"/>
              <a:t>Dauer und Ergebnisse</a:t>
            </a:r>
          </a:p>
        </p:txBody>
      </p:sp>
    </p:spTree>
    <p:extLst>
      <p:ext uri="{BB962C8B-B14F-4D97-AF65-F5344CB8AC3E}">
        <p14:creationId xmlns:p14="http://schemas.microsoft.com/office/powerpoint/2010/main" val="5400450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81733" y="1025693"/>
            <a:ext cx="10058400" cy="464779"/>
          </a:xfrm>
        </p:spPr>
        <p:txBody>
          <a:bodyPr>
            <a:normAutofit fontScale="90000"/>
          </a:bodyPr>
          <a:lstStyle/>
          <a:p>
            <a:r>
              <a:rPr lang="de-DE" sz="3600" dirty="0"/>
              <a:t>Dauer und zu erreichende Ergebnisse</a:t>
            </a:r>
            <a:br>
              <a:rPr lang="de-DE" sz="3600" b="1" dirty="0">
                <a:solidFill>
                  <a:srgbClr val="011AFD"/>
                </a:solidFill>
                <a:effectLst>
                  <a:outerShdw blurRad="38100" dist="38100" dir="2700000" algn="tl">
                    <a:srgbClr val="000000">
                      <a:alpha val="43137"/>
                    </a:srgbClr>
                  </a:outerShdw>
                </a:effectLst>
              </a:rPr>
            </a:br>
            <a:endParaRPr lang="de-DE" sz="3600" dirty="0"/>
          </a:p>
        </p:txBody>
      </p:sp>
      <p:sp>
        <p:nvSpPr>
          <p:cNvPr id="6" name="Fußzeilenplatzhalter 5"/>
          <p:cNvSpPr>
            <a:spLocks noGrp="1"/>
          </p:cNvSpPr>
          <p:nvPr>
            <p:ph type="ftr" sz="quarter" idx="3"/>
          </p:nvPr>
        </p:nvSpPr>
        <p:spPr/>
        <p:txBody>
          <a:bodyPr/>
          <a:lstStyle/>
          <a:p>
            <a:r>
              <a:rPr lang="en-US"/>
              <a:t>Ingenieurgesellschaft ITAS Salzgitter GmbH | Salzgitter – Köln – Bochum – Lippstadt | info@itas-sz.de</a:t>
            </a:r>
            <a:endParaRPr lang="en-US" dirty="0"/>
          </a:p>
        </p:txBody>
      </p:sp>
      <p:sp>
        <p:nvSpPr>
          <p:cNvPr id="7" name="Foliennummernplatzhalter 6"/>
          <p:cNvSpPr>
            <a:spLocks noGrp="1"/>
          </p:cNvSpPr>
          <p:nvPr>
            <p:ph type="sldNum" sz="quarter" idx="4"/>
          </p:nvPr>
        </p:nvSpPr>
        <p:spPr/>
        <p:txBody>
          <a:bodyPr/>
          <a:lstStyle/>
          <a:p>
            <a:fld id="{4CE482DC-2269-4F26-9D2A-7E44B1A4CD85}" type="slidenum">
              <a:rPr lang="en-US" smtClean="0"/>
              <a:pPr/>
              <a:t>13</a:t>
            </a:fld>
            <a:endParaRPr lang="en-US" dirty="0"/>
          </a:p>
        </p:txBody>
      </p:sp>
      <p:graphicFrame>
        <p:nvGraphicFramePr>
          <p:cNvPr id="8" name="Objekt 7"/>
          <p:cNvGraphicFramePr>
            <a:graphicFrameLocks noChangeAspect="1"/>
          </p:cNvGraphicFramePr>
          <p:nvPr/>
        </p:nvGraphicFramePr>
        <p:xfrm>
          <a:off x="9041247" y="1226672"/>
          <a:ext cx="3030446" cy="5094161"/>
        </p:xfrm>
        <a:graphic>
          <a:graphicData uri="http://schemas.openxmlformats.org/presentationml/2006/ole">
            <mc:AlternateContent xmlns:mc="http://schemas.openxmlformats.org/markup-compatibility/2006">
              <mc:Choice xmlns:v="urn:schemas-microsoft-com:vml" Requires="v">
                <p:oleObj r:id="rId3" imgW="4025160" imgH="6768000" progId="">
                  <p:embed/>
                </p:oleObj>
              </mc:Choice>
              <mc:Fallback>
                <p:oleObj r:id="rId3" imgW="4025160" imgH="6768000" progId="">
                  <p:embed/>
                  <p:pic>
                    <p:nvPicPr>
                      <p:cNvPr id="0" name=""/>
                      <p:cNvPicPr/>
                      <p:nvPr/>
                    </p:nvPicPr>
                    <p:blipFill>
                      <a:blip r:embed="rId4"/>
                      <a:stretch>
                        <a:fillRect/>
                      </a:stretch>
                    </p:blipFill>
                    <p:spPr>
                      <a:xfrm>
                        <a:off x="9041247" y="1226672"/>
                        <a:ext cx="3030446" cy="5094161"/>
                      </a:xfrm>
                      <a:prstGeom prst="rect">
                        <a:avLst/>
                      </a:prstGeom>
                    </p:spPr>
                  </p:pic>
                </p:oleObj>
              </mc:Fallback>
            </mc:AlternateContent>
          </a:graphicData>
        </a:graphic>
      </p:graphicFrame>
      <p:sp>
        <p:nvSpPr>
          <p:cNvPr id="11" name="Textfeld 10"/>
          <p:cNvSpPr txBox="1"/>
          <p:nvPr/>
        </p:nvSpPr>
        <p:spPr>
          <a:xfrm>
            <a:off x="1097280" y="290047"/>
            <a:ext cx="2075935" cy="261610"/>
          </a:xfrm>
          <a:prstGeom prst="rect">
            <a:avLst/>
          </a:prstGeom>
          <a:solidFill>
            <a:srgbClr val="0218FE"/>
          </a:solidFill>
        </p:spPr>
        <p:style>
          <a:lnRef idx="0">
            <a:schemeClr val="accent2"/>
          </a:lnRef>
          <a:fillRef idx="3">
            <a:schemeClr val="accent2"/>
          </a:fillRef>
          <a:effectRef idx="3">
            <a:schemeClr val="accent2"/>
          </a:effectRef>
          <a:fontRef idx="minor">
            <a:schemeClr val="lt1"/>
          </a:fontRef>
        </p:style>
        <p:txBody>
          <a:bodyPr wrap="square" rtlCol="0">
            <a:spAutoFit/>
          </a:bodyPr>
          <a:lstStyle/>
          <a:p>
            <a:pPr>
              <a:buClr>
                <a:srgbClr val="011AFD"/>
              </a:buClr>
            </a:pPr>
            <a:r>
              <a:rPr lang="de-DE" sz="1100" b="1" dirty="0"/>
              <a:t>Markterkundungsverfahren</a:t>
            </a:r>
          </a:p>
        </p:txBody>
      </p:sp>
      <p:sp>
        <p:nvSpPr>
          <p:cNvPr id="14" name="Textfeld 13"/>
          <p:cNvSpPr txBox="1"/>
          <p:nvPr/>
        </p:nvSpPr>
        <p:spPr>
          <a:xfrm>
            <a:off x="1097280" y="1232791"/>
            <a:ext cx="7894276" cy="5232202"/>
          </a:xfrm>
          <a:prstGeom prst="rect">
            <a:avLst/>
          </a:prstGeom>
          <a:noFill/>
        </p:spPr>
        <p:txBody>
          <a:bodyPr wrap="square" rtlCol="0">
            <a:spAutoFit/>
          </a:bodyPr>
          <a:lstStyle/>
          <a:p>
            <a:pPr>
              <a:buClr>
                <a:srgbClr val="011AFD"/>
              </a:buClr>
            </a:pPr>
            <a:endParaRPr lang="de-DE" sz="1400" b="1" dirty="0"/>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Übliche Dauer ca. 4 bis 6 Wochen – ab Übermittlung </a:t>
            </a:r>
            <a:r>
              <a:rPr lang="de-DE" sz="1600">
                <a:latin typeface="Arial" panose="020B0604020202020204" pitchFamily="34" charset="0"/>
                <a:cs typeface="Arial" panose="020B0604020202020204" pitchFamily="34" charset="0"/>
              </a:rPr>
              <a:t>des Memorandums</a:t>
            </a: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r>
              <a:rPr lang="de-DE" sz="1600" dirty="0">
                <a:latin typeface="Arial" panose="020B0604020202020204" pitchFamily="34" charset="0"/>
                <a:cs typeface="Arial" panose="020B0604020202020204" pitchFamily="34" charset="0"/>
              </a:rPr>
              <a:t>Terminliche Varianzen hier nicht ausgeschlossen</a:t>
            </a: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a:buClr>
                <a:srgbClr val="011AFD"/>
              </a:buClr>
            </a:pPr>
            <a:r>
              <a:rPr lang="de-DE" sz="1600" b="1" dirty="0">
                <a:latin typeface="Arial" panose="020B0604020202020204" pitchFamily="34" charset="0"/>
                <a:cs typeface="Arial" panose="020B0604020202020204" pitchFamily="34" charset="0"/>
              </a:rPr>
              <a:t>Zu erreichende Ergebnisse:</a:t>
            </a:r>
          </a:p>
          <a:p>
            <a:pPr>
              <a:buClr>
                <a:srgbClr val="011AFD"/>
              </a:buClr>
            </a:pPr>
            <a:endParaRPr lang="de-DE" sz="1600" b="1" dirty="0">
              <a:latin typeface="Arial" panose="020B0604020202020204" pitchFamily="34" charset="0"/>
              <a:cs typeface="Arial" panose="020B0604020202020204" pitchFamily="34" charset="0"/>
            </a:endParaRPr>
          </a:p>
          <a:p>
            <a:pPr marL="285750" indent="-285750">
              <a:buClr>
                <a:srgbClr val="011AFD"/>
              </a:buClr>
              <a:buFont typeface="Wingdings" panose="05000000000000000000" pitchFamily="2" charset="2"/>
              <a:buChar char="Ø"/>
            </a:pPr>
            <a:r>
              <a:rPr lang="de-DE" sz="1600" dirty="0">
                <a:latin typeface="Arial" panose="020B0604020202020204" pitchFamily="34" charset="0"/>
                <a:cs typeface="Arial" panose="020B0604020202020204" pitchFamily="34" charset="0"/>
              </a:rPr>
              <a:t>Vergleichbarkeit der Konzepte und Vergleichbarkeit der Annahmen </a:t>
            </a:r>
          </a:p>
          <a:p>
            <a:pPr marL="285750" indent="-285750">
              <a:buClr>
                <a:srgbClr val="011AFD"/>
              </a:buClr>
              <a:buFont typeface="Wingdings" panose="05000000000000000000" pitchFamily="2" charset="2"/>
              <a:buChar char="Ø"/>
            </a:pPr>
            <a:r>
              <a:rPr lang="de-DE" sz="1600" dirty="0">
                <a:latin typeface="Arial" panose="020B0604020202020204" pitchFamily="34" charset="0"/>
                <a:cs typeface="Arial" panose="020B0604020202020204" pitchFamily="34" charset="0"/>
              </a:rPr>
              <a:t>Besteht im Markt ein Interesse an der Maßnahme?</a:t>
            </a:r>
          </a:p>
          <a:p>
            <a:pPr marL="285750" indent="-285750">
              <a:buClr>
                <a:srgbClr val="011AFD"/>
              </a:buClr>
              <a:buFont typeface="Wingdings" panose="05000000000000000000" pitchFamily="2" charset="2"/>
              <a:buChar char="Ø"/>
            </a:pPr>
            <a:r>
              <a:rPr lang="de-DE" sz="1600" dirty="0">
                <a:latin typeface="Arial" panose="020B0604020202020204" pitchFamily="34" charset="0"/>
                <a:cs typeface="Arial" panose="020B0604020202020204" pitchFamily="34" charset="0"/>
              </a:rPr>
              <a:t>Möglichkeiten, die Bewerber direkt in das Verfahren einzubeziehen</a:t>
            </a:r>
          </a:p>
          <a:p>
            <a:pPr marL="285750" indent="-285750">
              <a:buClr>
                <a:srgbClr val="011AFD"/>
              </a:buClr>
              <a:buFont typeface="Wingdings" panose="05000000000000000000" pitchFamily="2" charset="2"/>
              <a:buChar char="Ø"/>
            </a:pPr>
            <a:r>
              <a:rPr lang="de-DE" sz="1600" dirty="0">
                <a:latin typeface="Arial" panose="020B0604020202020204" pitchFamily="34" charset="0"/>
                <a:cs typeface="Arial" panose="020B0604020202020204" pitchFamily="34" charset="0"/>
              </a:rPr>
              <a:t>Identifikation unseriöser und vermindert leistungsfähiger Bieter sowie Identifikation eines geeigneten Investors/Partners</a:t>
            </a:r>
          </a:p>
          <a:p>
            <a:pPr marL="285750" indent="-285750">
              <a:buClr>
                <a:srgbClr val="011AFD"/>
              </a:buClr>
              <a:buFont typeface="Wingdings" panose="05000000000000000000" pitchFamily="2" charset="2"/>
              <a:buChar char="Ø"/>
            </a:pPr>
            <a:r>
              <a:rPr lang="de-DE" sz="1600" dirty="0">
                <a:latin typeface="Arial" panose="020B0604020202020204" pitchFamily="34" charset="0"/>
                <a:cs typeface="Arial" panose="020B0604020202020204" pitchFamily="34" charset="0"/>
              </a:rPr>
              <a:t>Dokumentation aller Verfahrensschritte (Nachvollziehbarkeit),</a:t>
            </a:r>
          </a:p>
          <a:p>
            <a:pPr marL="285750" indent="-285750">
              <a:buClr>
                <a:srgbClr val="011AFD"/>
              </a:buClr>
              <a:buFont typeface="Wingdings" panose="05000000000000000000" pitchFamily="2" charset="2"/>
              <a:buChar char="Ø"/>
            </a:pPr>
            <a:r>
              <a:rPr lang="de-DE" sz="1600" dirty="0">
                <a:latin typeface="Arial" panose="020B0604020202020204" pitchFamily="34" charset="0"/>
                <a:cs typeface="Arial" panose="020B0604020202020204" pitchFamily="34" charset="0"/>
              </a:rPr>
              <a:t>Erkennen möglicher Probleme </a:t>
            </a:r>
          </a:p>
          <a:p>
            <a:pPr>
              <a:buClr>
                <a:srgbClr val="011AFD"/>
              </a:buCl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endParaRPr lang="de-DE" sz="1600" dirty="0">
              <a:latin typeface="Arial" panose="020B0604020202020204" pitchFamily="34" charset="0"/>
              <a:cs typeface="Arial" panose="020B0604020202020204" pitchFamily="34" charset="0"/>
            </a:endParaRPr>
          </a:p>
          <a:p>
            <a:pPr>
              <a:buClr>
                <a:srgbClr val="011AFD"/>
              </a:buClr>
            </a:pPr>
            <a:r>
              <a:rPr lang="de-DE" sz="1600" dirty="0">
                <a:latin typeface="Arial" panose="020B0604020202020204" pitchFamily="34" charset="0"/>
                <a:cs typeface="Arial" panose="020B0604020202020204" pitchFamily="34" charset="0"/>
              </a:rPr>
              <a:t> </a:t>
            </a:r>
          </a:p>
          <a:p>
            <a:pPr marL="285750" indent="-285750">
              <a:buClr>
                <a:srgbClr val="011AFD"/>
              </a:buClr>
              <a:buFont typeface="Arial" panose="020B0604020202020204" pitchFamily="34" charset="0"/>
              <a:buChar char="•"/>
            </a:pPr>
            <a:endParaRPr lang="de-DE" sz="1600" b="1" dirty="0">
              <a:solidFill>
                <a:srgbClr val="0019F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285750" indent="-285750">
              <a:buClr>
                <a:srgbClr val="011AFD"/>
              </a:buClr>
              <a:buFont typeface="Arial" panose="020B0604020202020204" pitchFamily="34" charset="0"/>
              <a:buChar char="•"/>
            </a:pPr>
            <a:endParaRPr lang="de-DE" sz="1600" dirty="0">
              <a:solidFill>
                <a:srgbClr val="0019F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767146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81733" y="1025693"/>
            <a:ext cx="10058400" cy="464779"/>
          </a:xfrm>
        </p:spPr>
        <p:txBody>
          <a:bodyPr>
            <a:normAutofit fontScale="90000"/>
          </a:bodyPr>
          <a:lstStyle/>
          <a:p>
            <a:r>
              <a:rPr lang="de-DE" sz="3600" dirty="0"/>
              <a:t>Angestrebtes Ziel</a:t>
            </a:r>
            <a:br>
              <a:rPr lang="de-DE" sz="3600" b="1" dirty="0">
                <a:solidFill>
                  <a:srgbClr val="011AFD"/>
                </a:solidFill>
                <a:effectLst>
                  <a:outerShdw blurRad="38100" dist="38100" dir="2700000" algn="tl">
                    <a:srgbClr val="000000">
                      <a:alpha val="43137"/>
                    </a:srgbClr>
                  </a:outerShdw>
                </a:effectLst>
              </a:rPr>
            </a:br>
            <a:endParaRPr lang="de-DE" sz="3600" dirty="0"/>
          </a:p>
        </p:txBody>
      </p:sp>
      <p:sp>
        <p:nvSpPr>
          <p:cNvPr id="6" name="Fußzeilenplatzhalter 5"/>
          <p:cNvSpPr>
            <a:spLocks noGrp="1"/>
          </p:cNvSpPr>
          <p:nvPr>
            <p:ph type="ftr" sz="quarter" idx="3"/>
          </p:nvPr>
        </p:nvSpPr>
        <p:spPr/>
        <p:txBody>
          <a:bodyPr/>
          <a:lstStyle/>
          <a:p>
            <a:r>
              <a:rPr lang="en-US"/>
              <a:t>Ingenieurgesellschaft ITAS Salzgitter GmbH | Salzgitter – Köln – Bochum – Lippstadt | info@itas-sz.de</a:t>
            </a:r>
            <a:endParaRPr lang="en-US" dirty="0"/>
          </a:p>
        </p:txBody>
      </p:sp>
      <p:sp>
        <p:nvSpPr>
          <p:cNvPr id="7" name="Foliennummernplatzhalter 6"/>
          <p:cNvSpPr>
            <a:spLocks noGrp="1"/>
          </p:cNvSpPr>
          <p:nvPr>
            <p:ph type="sldNum" sz="quarter" idx="4"/>
          </p:nvPr>
        </p:nvSpPr>
        <p:spPr/>
        <p:txBody>
          <a:bodyPr/>
          <a:lstStyle/>
          <a:p>
            <a:fld id="{4CE482DC-2269-4F26-9D2A-7E44B1A4CD85}" type="slidenum">
              <a:rPr lang="en-US" smtClean="0"/>
              <a:pPr/>
              <a:t>14</a:t>
            </a:fld>
            <a:endParaRPr lang="en-US" dirty="0"/>
          </a:p>
        </p:txBody>
      </p:sp>
      <p:graphicFrame>
        <p:nvGraphicFramePr>
          <p:cNvPr id="8" name="Objekt 7"/>
          <p:cNvGraphicFramePr>
            <a:graphicFrameLocks noChangeAspect="1"/>
          </p:cNvGraphicFramePr>
          <p:nvPr/>
        </p:nvGraphicFramePr>
        <p:xfrm>
          <a:off x="9041247" y="1226672"/>
          <a:ext cx="3030446" cy="5094161"/>
        </p:xfrm>
        <a:graphic>
          <a:graphicData uri="http://schemas.openxmlformats.org/presentationml/2006/ole">
            <mc:AlternateContent xmlns:mc="http://schemas.openxmlformats.org/markup-compatibility/2006">
              <mc:Choice xmlns:v="urn:schemas-microsoft-com:vml" Requires="v">
                <p:oleObj r:id="rId3" imgW="4025160" imgH="6768000" progId="">
                  <p:embed/>
                </p:oleObj>
              </mc:Choice>
              <mc:Fallback>
                <p:oleObj r:id="rId3" imgW="4025160" imgH="6768000" progId="">
                  <p:embed/>
                  <p:pic>
                    <p:nvPicPr>
                      <p:cNvPr id="0" name=""/>
                      <p:cNvPicPr/>
                      <p:nvPr/>
                    </p:nvPicPr>
                    <p:blipFill>
                      <a:blip r:embed="rId4"/>
                      <a:stretch>
                        <a:fillRect/>
                      </a:stretch>
                    </p:blipFill>
                    <p:spPr>
                      <a:xfrm>
                        <a:off x="9041247" y="1226672"/>
                        <a:ext cx="3030446" cy="5094161"/>
                      </a:xfrm>
                      <a:prstGeom prst="rect">
                        <a:avLst/>
                      </a:prstGeom>
                    </p:spPr>
                  </p:pic>
                </p:oleObj>
              </mc:Fallback>
            </mc:AlternateContent>
          </a:graphicData>
        </a:graphic>
      </p:graphicFrame>
      <p:sp>
        <p:nvSpPr>
          <p:cNvPr id="11" name="Textfeld 10"/>
          <p:cNvSpPr txBox="1"/>
          <p:nvPr/>
        </p:nvSpPr>
        <p:spPr>
          <a:xfrm>
            <a:off x="1064352" y="290047"/>
            <a:ext cx="2075935" cy="261610"/>
          </a:xfrm>
          <a:prstGeom prst="rect">
            <a:avLst/>
          </a:prstGeom>
          <a:solidFill>
            <a:srgbClr val="0218FE"/>
          </a:solidFill>
        </p:spPr>
        <p:style>
          <a:lnRef idx="0">
            <a:schemeClr val="accent2"/>
          </a:lnRef>
          <a:fillRef idx="3">
            <a:schemeClr val="accent2"/>
          </a:fillRef>
          <a:effectRef idx="3">
            <a:schemeClr val="accent2"/>
          </a:effectRef>
          <a:fontRef idx="minor">
            <a:schemeClr val="lt1"/>
          </a:fontRef>
        </p:style>
        <p:txBody>
          <a:bodyPr wrap="square" rtlCol="0">
            <a:spAutoFit/>
          </a:bodyPr>
          <a:lstStyle/>
          <a:p>
            <a:pPr>
              <a:buClr>
                <a:srgbClr val="011AFD"/>
              </a:buClr>
            </a:pPr>
            <a:r>
              <a:rPr lang="de-DE" sz="1100" b="1" dirty="0"/>
              <a:t>Markterkundungsverfahren</a:t>
            </a:r>
          </a:p>
        </p:txBody>
      </p:sp>
      <p:sp>
        <p:nvSpPr>
          <p:cNvPr id="5" name="Textfeld 4"/>
          <p:cNvSpPr txBox="1"/>
          <p:nvPr/>
        </p:nvSpPr>
        <p:spPr>
          <a:xfrm>
            <a:off x="1146971" y="3035088"/>
            <a:ext cx="7894276" cy="1477328"/>
          </a:xfrm>
          <a:prstGeom prst="rect">
            <a:avLst/>
          </a:prstGeom>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wrap="square" rtlCol="0">
            <a:spAutoFit/>
          </a:bodyPr>
          <a:lstStyle/>
          <a:p>
            <a:pPr>
              <a:buClr>
                <a:srgbClr val="011AFD"/>
              </a:buClr>
            </a:pPr>
            <a:endParaRPr lang="de-DE" sz="1400" b="1" dirty="0"/>
          </a:p>
          <a:p>
            <a:pPr>
              <a:buClr>
                <a:srgbClr val="011AFD"/>
              </a:buClr>
            </a:pPr>
            <a:endParaRPr lang="de-DE" sz="1400" b="1" dirty="0">
              <a:latin typeface="Arial" panose="020B0604020202020204" pitchFamily="34" charset="0"/>
              <a:cs typeface="Arial" panose="020B0604020202020204" pitchFamily="34" charset="0"/>
            </a:endParaRPr>
          </a:p>
          <a:p>
            <a:pPr>
              <a:buClr>
                <a:srgbClr val="011AFD"/>
              </a:buClr>
            </a:pPr>
            <a:r>
              <a:rPr lang="de-DE" sz="1400" b="1" dirty="0">
                <a:latin typeface="Arial" panose="020B0604020202020204" pitchFamily="34" charset="0"/>
                <a:cs typeface="Arial" panose="020B0604020202020204" pitchFamily="34" charset="0"/>
                <a:sym typeface="Wingdings" panose="05000000000000000000" pitchFamily="2" charset="2"/>
              </a:rPr>
              <a:t> 	</a:t>
            </a:r>
            <a:r>
              <a:rPr lang="de-DE" sz="1600" dirty="0">
                <a:latin typeface="Arial" panose="020B0604020202020204" pitchFamily="34" charset="0"/>
                <a:cs typeface="Arial" panose="020B0604020202020204" pitchFamily="34" charset="0"/>
              </a:rPr>
              <a:t>Ziel soll die Privatisierung des Abwassernetzes sein. Das Abwassernetz erfährt 	eine Angleichung der Abwassergebühren an das Mittel der Region.</a:t>
            </a:r>
            <a:br>
              <a:rPr lang="de-DE" sz="1600" dirty="0">
                <a:latin typeface="Arial" panose="020B0604020202020204" pitchFamily="34" charset="0"/>
                <a:cs typeface="Arial" panose="020B0604020202020204" pitchFamily="34" charset="0"/>
              </a:rPr>
            </a:br>
            <a:br>
              <a:rPr lang="de-DE" sz="1600" dirty="0">
                <a:latin typeface="Arial" panose="020B0604020202020204" pitchFamily="34" charset="0"/>
                <a:cs typeface="Arial" panose="020B0604020202020204" pitchFamily="34" charset="0"/>
              </a:rPr>
            </a:br>
            <a:endParaRPr lang="de-DE" sz="1400" dirty="0"/>
          </a:p>
        </p:txBody>
      </p:sp>
    </p:spTree>
    <p:extLst>
      <p:ext uri="{BB962C8B-B14F-4D97-AF65-F5344CB8AC3E}">
        <p14:creationId xmlns:p14="http://schemas.microsoft.com/office/powerpoint/2010/main" val="37799701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kt 2"/>
          <p:cNvGraphicFramePr>
            <a:graphicFrameLocks noChangeAspect="1"/>
          </p:cNvGraphicFramePr>
          <p:nvPr>
            <p:extLst>
              <p:ext uri="{D42A27DB-BD31-4B8C-83A1-F6EECF244321}">
                <p14:modId xmlns:p14="http://schemas.microsoft.com/office/powerpoint/2010/main" val="3628577618"/>
              </p:ext>
            </p:extLst>
          </p:nvPr>
        </p:nvGraphicFramePr>
        <p:xfrm>
          <a:off x="9041247" y="1226672"/>
          <a:ext cx="3030446" cy="5094161"/>
        </p:xfrm>
        <a:graphic>
          <a:graphicData uri="http://schemas.openxmlformats.org/presentationml/2006/ole">
            <mc:AlternateContent xmlns:mc="http://schemas.openxmlformats.org/markup-compatibility/2006">
              <mc:Choice xmlns:v="urn:schemas-microsoft-com:vml" Requires="v">
                <p:oleObj r:id="rId2" imgW="4025160" imgH="6768000" progId="">
                  <p:embed/>
                </p:oleObj>
              </mc:Choice>
              <mc:Fallback>
                <p:oleObj r:id="rId2" imgW="4025160" imgH="6768000" progId="">
                  <p:embed/>
                  <p:pic>
                    <p:nvPicPr>
                      <p:cNvPr id="4" name="Objekt 3"/>
                      <p:cNvPicPr/>
                      <p:nvPr/>
                    </p:nvPicPr>
                    <p:blipFill>
                      <a:blip r:embed="rId3"/>
                      <a:stretch>
                        <a:fillRect/>
                      </a:stretch>
                    </p:blipFill>
                    <p:spPr>
                      <a:xfrm>
                        <a:off x="9041247" y="1226672"/>
                        <a:ext cx="3030446" cy="5094161"/>
                      </a:xfrm>
                      <a:prstGeom prst="rect">
                        <a:avLst/>
                      </a:prstGeom>
                    </p:spPr>
                  </p:pic>
                </p:oleObj>
              </mc:Fallback>
            </mc:AlternateContent>
          </a:graphicData>
        </a:graphic>
      </p:graphicFrame>
      <p:sp>
        <p:nvSpPr>
          <p:cNvPr id="2" name="Titel 1"/>
          <p:cNvSpPr>
            <a:spLocks noGrp="1"/>
          </p:cNvSpPr>
          <p:nvPr>
            <p:ph type="title"/>
          </p:nvPr>
        </p:nvSpPr>
        <p:spPr/>
        <p:txBody>
          <a:bodyPr>
            <a:normAutofit/>
          </a:bodyPr>
          <a:lstStyle/>
          <a:p>
            <a:r>
              <a:rPr lang="de-DE" sz="3600" dirty="0"/>
              <a:t>Vielen Dank für Ihr Interesse</a:t>
            </a:r>
          </a:p>
        </p:txBody>
      </p:sp>
      <p:sp>
        <p:nvSpPr>
          <p:cNvPr id="4" name="Fußzeilenplatzhalter 3"/>
          <p:cNvSpPr>
            <a:spLocks noGrp="1"/>
          </p:cNvSpPr>
          <p:nvPr>
            <p:ph type="ftr" sz="quarter" idx="3"/>
          </p:nvPr>
        </p:nvSpPr>
        <p:spPr/>
        <p:txBody>
          <a:bodyPr/>
          <a:lstStyle/>
          <a:p>
            <a:r>
              <a:rPr lang="en-US"/>
              <a:t>Ingenieurgesellschaft ITAS Salzgitter GmbH | Salzgitter – Köln – Bochum – Lippstadt | info@itas-sz.de</a:t>
            </a:r>
            <a:endParaRPr lang="en-US" dirty="0"/>
          </a:p>
        </p:txBody>
      </p:sp>
      <p:sp>
        <p:nvSpPr>
          <p:cNvPr id="5" name="Foliennummernplatzhalter 4"/>
          <p:cNvSpPr>
            <a:spLocks noGrp="1"/>
          </p:cNvSpPr>
          <p:nvPr>
            <p:ph type="sldNum" sz="quarter" idx="4"/>
          </p:nvPr>
        </p:nvSpPr>
        <p:spPr/>
        <p:txBody>
          <a:bodyPr/>
          <a:lstStyle/>
          <a:p>
            <a:fld id="{4CE482DC-2269-4F26-9D2A-7E44B1A4CD85}" type="slidenum">
              <a:rPr lang="en-US" smtClean="0"/>
              <a:pPr/>
              <a:t>15</a:t>
            </a:fld>
            <a:endParaRPr lang="en-US" dirty="0"/>
          </a:p>
        </p:txBody>
      </p:sp>
      <p:sp>
        <p:nvSpPr>
          <p:cNvPr id="6" name="Textfeld 5"/>
          <p:cNvSpPr txBox="1"/>
          <p:nvPr/>
        </p:nvSpPr>
        <p:spPr>
          <a:xfrm>
            <a:off x="6414959" y="3191485"/>
            <a:ext cx="2835315" cy="2339102"/>
          </a:xfrm>
          <a:prstGeom prst="rect">
            <a:avLst/>
          </a:prstGeom>
          <a:noFill/>
        </p:spPr>
        <p:txBody>
          <a:bodyPr wrap="square" rtlCol="0">
            <a:spAutoFit/>
          </a:bodyPr>
          <a:lstStyle/>
          <a:p>
            <a:r>
              <a:rPr lang="de-DE" sz="1600" b="1" dirty="0"/>
              <a:t>ITAS</a:t>
            </a:r>
            <a:r>
              <a:rPr lang="de-DE" sz="1600" dirty="0"/>
              <a:t> Salzgitter GmbH</a:t>
            </a:r>
          </a:p>
          <a:p>
            <a:r>
              <a:rPr lang="de-DE" sz="1600" i="1" dirty="0"/>
              <a:t> </a:t>
            </a:r>
            <a:endParaRPr lang="de-DE" sz="1600" dirty="0"/>
          </a:p>
          <a:p>
            <a:r>
              <a:rPr lang="de-DE" sz="1600" dirty="0"/>
              <a:t>Windmühlenbergstr. </a:t>
            </a:r>
            <a:r>
              <a:rPr lang="en-GB" sz="1600" dirty="0"/>
              <a:t>20</a:t>
            </a:r>
            <a:endParaRPr lang="de-DE" sz="1600" dirty="0"/>
          </a:p>
          <a:p>
            <a:r>
              <a:rPr lang="en-GB" sz="1600" dirty="0"/>
              <a:t>D-38259 Salzgitter</a:t>
            </a:r>
            <a:endParaRPr lang="de-DE" sz="1600" dirty="0"/>
          </a:p>
          <a:p>
            <a:r>
              <a:rPr lang="en-GB" sz="1600" dirty="0"/>
              <a:t>Tel.: +49 53 41 . 8 48 99 . 0</a:t>
            </a:r>
            <a:endParaRPr lang="de-DE" sz="1600" dirty="0"/>
          </a:p>
          <a:p>
            <a:r>
              <a:rPr lang="fr-FR" sz="1600" dirty="0"/>
              <a:t>Fax: +49 53 41 . 8 48 99 . 29</a:t>
            </a:r>
            <a:endParaRPr lang="de-DE" sz="1600" dirty="0"/>
          </a:p>
          <a:p>
            <a:r>
              <a:rPr lang="fr-FR" sz="1600" dirty="0"/>
              <a:t> </a:t>
            </a:r>
            <a:endParaRPr lang="de-DE" sz="1600" dirty="0"/>
          </a:p>
          <a:p>
            <a:r>
              <a:rPr lang="fr-FR" sz="1600" dirty="0"/>
              <a:t>E-Mail: info@itas-sz.de</a:t>
            </a:r>
            <a:endParaRPr lang="de-DE" sz="1600" dirty="0"/>
          </a:p>
          <a:p>
            <a:r>
              <a:rPr lang="fr-FR" sz="1600" dirty="0"/>
              <a:t>www.itas-sz.de</a:t>
            </a:r>
            <a:endParaRPr lang="de-DE" sz="1600" dirty="0"/>
          </a:p>
        </p:txBody>
      </p:sp>
      <p:pic>
        <p:nvPicPr>
          <p:cNvPr id="7" name="Grafik 6" descr="Foto_ITAS"/>
          <p:cNvPicPr/>
          <p:nvPr/>
        </p:nvPicPr>
        <p:blipFill>
          <a:blip r:embed="rId4">
            <a:lum bright="20000" contrast="20000"/>
            <a:extLst>
              <a:ext uri="{28A0092B-C50C-407E-A947-70E740481C1C}">
                <a14:useLocalDpi xmlns:a14="http://schemas.microsoft.com/office/drawing/2010/main" val="0"/>
              </a:ext>
            </a:extLst>
          </a:blip>
          <a:srcRect t="11667" b="17223"/>
          <a:stretch>
            <a:fillRect/>
          </a:stretch>
        </p:blipFill>
        <p:spPr bwMode="auto">
          <a:xfrm>
            <a:off x="1097280" y="1653227"/>
            <a:ext cx="4506350" cy="2316485"/>
          </a:xfrm>
          <a:prstGeom prst="rect">
            <a:avLst/>
          </a:prstGeom>
          <a:noFill/>
          <a:ln>
            <a:noFill/>
          </a:ln>
          <a:effectLst>
            <a:reflection blurRad="6350" stA="50000" endA="300" endPos="90000" dir="5400000" sy="-100000" algn="bl" rotWithShape="0"/>
          </a:effectLst>
          <a:scene3d>
            <a:camera prst="orthographicFront"/>
            <a:lightRig rig="threePt" dir="t"/>
          </a:scene3d>
          <a:sp3d>
            <a:bevelT w="165100" prst="coolSlant"/>
          </a:sp3d>
        </p:spPr>
      </p:pic>
      <p:sp>
        <p:nvSpPr>
          <p:cNvPr id="8" name="Textfeld 7"/>
          <p:cNvSpPr txBox="1"/>
          <p:nvPr/>
        </p:nvSpPr>
        <p:spPr>
          <a:xfrm>
            <a:off x="6414959" y="2124507"/>
            <a:ext cx="2615270" cy="369332"/>
          </a:xfrm>
          <a:prstGeom prst="rect">
            <a:avLst/>
          </a:prstGeom>
          <a:noFill/>
        </p:spPr>
        <p:txBody>
          <a:bodyPr wrap="square" rtlCol="0">
            <a:spAutoFit/>
          </a:bodyPr>
          <a:lstStyle/>
          <a:p>
            <a:r>
              <a:rPr lang="de-DE" b="1" dirty="0"/>
              <a:t>Joachim Papesch</a:t>
            </a:r>
          </a:p>
        </p:txBody>
      </p:sp>
    </p:spTree>
    <p:extLst>
      <p:ext uri="{BB962C8B-B14F-4D97-AF65-F5344CB8AC3E}">
        <p14:creationId xmlns:p14="http://schemas.microsoft.com/office/powerpoint/2010/main" val="612922868"/>
      </p:ext>
    </p:extLst>
  </p:cSld>
  <p:clrMapOvr>
    <a:masterClrMapping/>
  </p:clrMapOvr>
</p:sld>
</file>

<file path=ppt/theme/theme1.xml><?xml version="1.0" encoding="utf-8"?>
<a:theme xmlns:a="http://schemas.openxmlformats.org/drawingml/2006/main" name="Rückblick">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Präsentation1" id="{D526604A-0523-4FA5-B5F5-755EFADC5627}" vid="{42711233-7932-4FEE-B1CE-94F0CAE94FAF}"/>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Gruenderschiff_Pitch_Deck_Vorlage_V03_2016010</Template>
  <TotalTime>0</TotalTime>
  <Words>1153</Words>
  <Application>Microsoft Office PowerPoint</Application>
  <PresentationFormat>Breitbild</PresentationFormat>
  <Paragraphs>226</Paragraphs>
  <Slides>15</Slides>
  <Notes>13</Notes>
  <HiddenSlides>0</HiddenSlides>
  <MMClips>0</MMClips>
  <ScaleCrop>false</ScaleCrop>
  <HeadingPairs>
    <vt:vector size="8" baseType="variant">
      <vt:variant>
        <vt:lpstr>Verwendete Schriftarten</vt:lpstr>
      </vt:variant>
      <vt:variant>
        <vt:i4>4</vt:i4>
      </vt:variant>
      <vt:variant>
        <vt:lpstr>Design</vt:lpstr>
      </vt:variant>
      <vt:variant>
        <vt:i4>1</vt:i4>
      </vt:variant>
      <vt:variant>
        <vt:lpstr>Eingebettete OLE-Server</vt:lpstr>
      </vt:variant>
      <vt:variant>
        <vt:i4>0</vt:i4>
      </vt:variant>
      <vt:variant>
        <vt:lpstr>Folientitel</vt:lpstr>
      </vt:variant>
      <vt:variant>
        <vt:i4>15</vt:i4>
      </vt:variant>
    </vt:vector>
  </HeadingPairs>
  <TitlesOfParts>
    <vt:vector size="20" baseType="lpstr">
      <vt:lpstr>Arial</vt:lpstr>
      <vt:lpstr>Calibri</vt:lpstr>
      <vt:lpstr>Calibri Light</vt:lpstr>
      <vt:lpstr>Wingdings</vt:lpstr>
      <vt:lpstr>Rückblick</vt:lpstr>
      <vt:lpstr>PowerPoint-Präsentation</vt:lpstr>
      <vt:lpstr> Markterkundungsverfahren </vt:lpstr>
      <vt:lpstr> Markterkundungsverfahren </vt:lpstr>
      <vt:lpstr>Grundaussagen </vt:lpstr>
      <vt:lpstr> Markterkundungsverfahren </vt:lpstr>
      <vt:lpstr>Definition und Inhalt Markterkundungsverfahren </vt:lpstr>
      <vt:lpstr>Definition und Inhalt Markterkundungsverfahren </vt:lpstr>
      <vt:lpstr>Vorbereitung des Markterkundungsverfahrens </vt:lpstr>
      <vt:lpstr> Markterkundungsverfahren </vt:lpstr>
      <vt:lpstr>Juristischer Hintergrund – und zwei Grundsatzthemen </vt:lpstr>
      <vt:lpstr>Was sind die nächsten Schritte </vt:lpstr>
      <vt:lpstr> Markterkundungsverfahren </vt:lpstr>
      <vt:lpstr>Dauer und zu erreichende Ergebnisse </vt:lpstr>
      <vt:lpstr>Angestrebtes Ziel </vt:lpstr>
      <vt:lpstr>Vielen Dank für Ihr Interesse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Teaser-Ingenieurgesellschaft</dc:title>
  <dc:creator>Gregor Fey</dc:creator>
  <cp:keywords>Teaser</cp:keywords>
  <cp:lastModifiedBy>Patrick Linke</cp:lastModifiedBy>
  <cp:revision>262</cp:revision>
  <cp:lastPrinted>2020-02-14T08:47:27Z</cp:lastPrinted>
  <dcterms:created xsi:type="dcterms:W3CDTF">2019-12-01T18:06:55Z</dcterms:created>
  <dcterms:modified xsi:type="dcterms:W3CDTF">2021-06-15T07:41:50Z</dcterms:modified>
  <cp:category>Ingenieurgesellschaft</cp:category>
</cp:coreProperties>
</file>